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56" r:id="rId2"/>
    <p:sldId id="277" r:id="rId3"/>
    <p:sldId id="278" r:id="rId4"/>
    <p:sldId id="272" r:id="rId5"/>
    <p:sldId id="282" r:id="rId6"/>
    <p:sldId id="257" r:id="rId7"/>
    <p:sldId id="258" r:id="rId8"/>
    <p:sldId id="276" r:id="rId9"/>
    <p:sldId id="266" r:id="rId10"/>
    <p:sldId id="271" r:id="rId11"/>
    <p:sldId id="270" r:id="rId12"/>
    <p:sldId id="281" r:id="rId13"/>
    <p:sldId id="262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78D"/>
    <a:srgbClr val="800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65" autoAdjust="0"/>
    <p:restoredTop sz="96449" autoAdjust="0"/>
  </p:normalViewPr>
  <p:slideViewPr>
    <p:cSldViewPr snapToGrid="0">
      <p:cViewPr varScale="1">
        <p:scale>
          <a:sx n="117" d="100"/>
          <a:sy n="117" d="100"/>
        </p:scale>
        <p:origin x="67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73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balac\Downloads\Telegram%20Desktop\&#1044;&#1080;&#1072;&#1075;&#1088;&#1072;&#1084;&#1084;&#1099;%20(2)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balac\Downloads\Telegram%20Desktop\&#1044;&#1080;&#1072;&#1075;&#1088;&#1072;&#1084;&#1084;&#1099;%20(2)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1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balac\Downloads\Telegram%20Desktop\&#1044;&#1080;&#1072;&#1075;&#1088;&#1072;&#1084;&#1084;&#1099;%20(2)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balac\Downloads\Telegram%20Desktop\&#1044;&#1080;&#1072;&#1075;&#1088;&#1072;&#1084;&#1084;&#1099;%20(2)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2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Nekst" panose="00000500000000000000" pitchFamily="2" charset="-52"/>
                <a:ea typeface="+mn-ea"/>
                <a:cs typeface="+mn-cs"/>
              </a:defRPr>
            </a:pPr>
            <a:r>
              <a:rPr lang="ru-RU">
                <a:latin typeface="Nekst" panose="00000500000000000000" pitchFamily="2" charset="-52"/>
              </a:rPr>
              <a:t>Степень</a:t>
            </a:r>
            <a:r>
              <a:rPr lang="ru-RU" baseline="0">
                <a:latin typeface="Nekst" panose="00000500000000000000" pitchFamily="2" charset="-52"/>
              </a:rPr>
              <a:t> образования</a:t>
            </a:r>
            <a:endParaRPr lang="ru-RU">
              <a:latin typeface="Nekst" panose="00000500000000000000" pitchFamily="2" charset="-5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" panose="00000500000000000000" pitchFamily="2" charset="-52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Sheet!$B$50</c:f>
              <c:strCache>
                <c:ptCount val="1"/>
                <c:pt idx="0">
                  <c:v>Количество анкет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378-43DF-B0E8-FC4295236F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378-43DF-B0E8-FC4295236F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378-43DF-B0E8-FC4295236F80}"/>
              </c:ext>
            </c:extLst>
          </c:dPt>
          <c:dLbls>
            <c:dLbl>
              <c:idx val="1"/>
              <c:layout>
                <c:manualLayout>
                  <c:x val="-1.5032283002598507E-2"/>
                  <c:y val="-2.7243540004898946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378-43DF-B0E8-FC4295236F80}"/>
                </c:ext>
              </c:extLst>
            </c:dLbl>
            <c:spPr>
              <a:solidFill>
                <a:srgbClr val="5B9BD5">
                  <a:lumMod val="40000"/>
                  <a:lumOff val="6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Nekst" panose="00000500000000000000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Sheet!$A$51:$A$53</c:f>
              <c:strCache>
                <c:ptCount val="3"/>
                <c:pt idx="0">
                  <c:v>Бакалавриат</c:v>
                </c:pt>
                <c:pt idx="1">
                  <c:v>Научный работник</c:v>
                </c:pt>
                <c:pt idx="2">
                  <c:v>Специалитет</c:v>
                </c:pt>
              </c:strCache>
            </c:strRef>
          </c:cat>
          <c:val>
            <c:numRef>
              <c:f>Sheet!$B$51:$B$53</c:f>
              <c:numCache>
                <c:formatCode>General</c:formatCode>
                <c:ptCount val="3"/>
                <c:pt idx="0">
                  <c:v>24</c:v>
                </c:pt>
                <c:pt idx="1">
                  <c:v>1</c:v>
                </c:pt>
                <c:pt idx="2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378-43DF-B0E8-FC4295236F8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ysClr val="window" lastClr="FFFFFF">
            <a:lumMod val="95000"/>
            <a:alpha val="39000"/>
          </a:sys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" panose="000005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Nekst" panose="00000500000000000000" pitchFamily="2" charset="-52"/>
                <a:ea typeface="+mn-ea"/>
                <a:cs typeface="+mn-cs"/>
              </a:defRPr>
            </a:pPr>
            <a:r>
              <a:rPr lang="ru-RU">
                <a:latin typeface="Nekst" panose="00000500000000000000" pitchFamily="2" charset="-52"/>
              </a:rPr>
              <a:t>Возраст</a:t>
            </a:r>
            <a:r>
              <a:rPr lang="ru-RU" baseline="0">
                <a:latin typeface="Nekst" panose="00000500000000000000" pitchFamily="2" charset="-52"/>
              </a:rPr>
              <a:t> анкетируемых</a:t>
            </a:r>
            <a:endParaRPr lang="ru-RU">
              <a:latin typeface="Nekst" panose="00000500000000000000" pitchFamily="2" charset="-52"/>
            </a:endParaRPr>
          </a:p>
        </c:rich>
      </c:tx>
      <c:layout>
        <c:manualLayout>
          <c:xMode val="edge"/>
          <c:yMode val="edge"/>
          <c:x val="0.23348718095599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" panose="00000500000000000000" pitchFamily="2" charset="-52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Sheet!$B$56</c:f>
              <c:strCache>
                <c:ptCount val="1"/>
                <c:pt idx="0">
                  <c:v>Количество анкет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451-4CEB-AF56-3DC24637D72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451-4CEB-AF56-3DC24637D72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451-4CEB-AF56-3DC24637D726}"/>
              </c:ext>
            </c:extLst>
          </c:dPt>
          <c:dLbls>
            <c:dLbl>
              <c:idx val="1"/>
              <c:layout>
                <c:manualLayout>
                  <c:x val="4.1683014250258115E-3"/>
                  <c:y val="1.691815212930680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451-4CEB-AF56-3DC24637D726}"/>
                </c:ext>
              </c:extLst>
            </c:dLbl>
            <c:dLbl>
              <c:idx val="2"/>
              <c:layout>
                <c:manualLayout>
                  <c:x val="1.4076689687448705E-2"/>
                  <c:y val="3.5778699689975159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451-4CEB-AF56-3DC24637D726}"/>
                </c:ext>
              </c:extLst>
            </c:dLbl>
            <c:spPr>
              <a:solidFill>
                <a:srgbClr val="5B9BD5">
                  <a:lumMod val="40000"/>
                  <a:lumOff val="6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Nekst" panose="00000500000000000000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Sheet!$A$57:$A$59</c:f>
              <c:strCache>
                <c:ptCount val="3"/>
                <c:pt idx="0">
                  <c:v>17-21</c:v>
                </c:pt>
                <c:pt idx="1">
                  <c:v>22-25</c:v>
                </c:pt>
                <c:pt idx="2">
                  <c:v>25+</c:v>
                </c:pt>
              </c:strCache>
            </c:strRef>
          </c:cat>
          <c:val>
            <c:numRef>
              <c:f>Sheet!$B$57:$B$59</c:f>
              <c:numCache>
                <c:formatCode>General</c:formatCode>
                <c:ptCount val="3"/>
                <c:pt idx="0">
                  <c:v>42</c:v>
                </c:pt>
                <c:pt idx="1">
                  <c:v>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451-4CEB-AF56-3DC24637D72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52799564483451"/>
          <c:y val="0.2929232318425255"/>
          <c:w val="0.11322946785805196"/>
          <c:h val="0.27715215344665267"/>
        </c:manualLayout>
      </c:layout>
      <c:overlay val="0"/>
      <c:spPr>
        <a:solidFill>
          <a:sysClr val="window" lastClr="FFFFFF">
            <a:lumMod val="95000"/>
            <a:alpha val="39000"/>
          </a:sys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" panose="000005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Nekst" panose="00000500000000000000" pitchFamily="2" charset="-52"/>
                <a:ea typeface="+mn-ea"/>
                <a:cs typeface="+mn-cs"/>
              </a:defRPr>
            </a:pPr>
            <a:r>
              <a:rPr lang="ru-RU" dirty="0">
                <a:latin typeface="Nekst" panose="00000500000000000000" pitchFamily="2" charset="-52"/>
              </a:rPr>
              <a:t>Факультет</a:t>
            </a:r>
            <a:r>
              <a:rPr lang="ru-RU" baseline="0" dirty="0">
                <a:latin typeface="Nekst" panose="00000500000000000000" pitchFamily="2" charset="-52"/>
              </a:rPr>
              <a:t> обучения</a:t>
            </a:r>
            <a:endParaRPr lang="ru-RU" dirty="0">
              <a:latin typeface="Nekst" panose="00000500000000000000" pitchFamily="2" charset="-5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" panose="00000500000000000000" pitchFamily="2" charset="-52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Sheet!$B$80</c:f>
              <c:strCache>
                <c:ptCount val="1"/>
                <c:pt idx="0">
                  <c:v>Количество анкет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624-4103-9FEB-7EE4825EF02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624-4103-9FEB-7EE4825EF02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624-4103-9FEB-7EE4825EF02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624-4103-9FEB-7EE4825EF02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0624-4103-9FEB-7EE4825EF02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0624-4103-9FEB-7EE4825EF026}"/>
              </c:ext>
            </c:extLst>
          </c:dPt>
          <c:dLbls>
            <c:dLbl>
              <c:idx val="2"/>
              <c:layout>
                <c:manualLayout>
                  <c:x val="5.8692716123722524E-3"/>
                  <c:y val="1.021668245211946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624-4103-9FEB-7EE4825EF026}"/>
                </c:ext>
              </c:extLst>
            </c:dLbl>
            <c:dLbl>
              <c:idx val="5"/>
              <c:layout>
                <c:manualLayout>
                  <c:x val="3.564671862306472E-3"/>
                  <c:y val="3.483620483974751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624-4103-9FEB-7EE4825EF026}"/>
                </c:ext>
              </c:extLst>
            </c:dLbl>
            <c:spPr>
              <a:solidFill>
                <a:srgbClr val="5B9BD5">
                  <a:lumMod val="40000"/>
                  <a:lumOff val="6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Nekst" panose="00000500000000000000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Sheet!$A$81:$A$86</c:f>
              <c:strCache>
                <c:ptCount val="6"/>
                <c:pt idx="0">
                  <c:v>ФБ</c:v>
                </c:pt>
                <c:pt idx="1">
                  <c:v>ФЭТ</c:v>
                </c:pt>
                <c:pt idx="2">
                  <c:v>ФИТ</c:v>
                </c:pt>
                <c:pt idx="3">
                  <c:v>ФСУ</c:v>
                </c:pt>
                <c:pt idx="4">
                  <c:v>ЮФ</c:v>
                </c:pt>
                <c:pt idx="5">
                  <c:v>РТФ</c:v>
                </c:pt>
              </c:strCache>
            </c:strRef>
          </c:cat>
          <c:val>
            <c:numRef>
              <c:f>Sheet!$B$81:$B$86</c:f>
              <c:numCache>
                <c:formatCode>General</c:formatCode>
                <c:ptCount val="6"/>
                <c:pt idx="0">
                  <c:v>20</c:v>
                </c:pt>
                <c:pt idx="1">
                  <c:v>8</c:v>
                </c:pt>
                <c:pt idx="2">
                  <c:v>1</c:v>
                </c:pt>
                <c:pt idx="3">
                  <c:v>4</c:v>
                </c:pt>
                <c:pt idx="4">
                  <c:v>6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624-4103-9FEB-7EE4825EF02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24531461858481"/>
          <c:y val="0.34120328530217697"/>
          <c:w val="0.10390372287796576"/>
          <c:h val="0.45980059719621436"/>
        </c:manualLayout>
      </c:layout>
      <c:overlay val="0"/>
      <c:spPr>
        <a:solidFill>
          <a:sysClr val="window" lastClr="FFFFFF">
            <a:lumMod val="95000"/>
          </a:sys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" panose="000005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Nekst" panose="00000500000000000000" pitchFamily="2" charset="-52"/>
                <a:ea typeface="+mn-ea"/>
                <a:cs typeface="+mn-cs"/>
              </a:defRPr>
            </a:pPr>
            <a:r>
              <a:rPr lang="ru-RU">
                <a:latin typeface="Nekst" panose="00000500000000000000" pitchFamily="2" charset="-52"/>
              </a:rPr>
              <a:t>Частота</a:t>
            </a:r>
            <a:r>
              <a:rPr lang="ru-RU" baseline="0">
                <a:latin typeface="Nekst" panose="00000500000000000000" pitchFamily="2" charset="-52"/>
              </a:rPr>
              <a:t> использования аудиторий</a:t>
            </a:r>
            <a:endParaRPr lang="ru-RU">
              <a:latin typeface="Nekst" panose="00000500000000000000" pitchFamily="2" charset="-5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" panose="00000500000000000000" pitchFamily="2" charset="-52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Sheet!$B$62</c:f>
              <c:strCache>
                <c:ptCount val="1"/>
                <c:pt idx="0">
                  <c:v>Количество анкет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3-4748-A261-2A90C8E7A89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3B3-4748-A261-2A90C8E7A89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3B3-4748-A261-2A90C8E7A89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3B3-4748-A261-2A90C8E7A890}"/>
              </c:ext>
            </c:extLst>
          </c:dPt>
          <c:dLbls>
            <c:dLbl>
              <c:idx val="1"/>
              <c:layout>
                <c:manualLayout>
                  <c:x val="-7.8057181843756818E-2"/>
                  <c:y val="8.6876800989355383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3B3-4748-A261-2A90C8E7A890}"/>
                </c:ext>
              </c:extLst>
            </c:dLbl>
            <c:spPr>
              <a:solidFill>
                <a:srgbClr val="5B9BD5">
                  <a:lumMod val="40000"/>
                  <a:lumOff val="6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Nekst" panose="00000500000000000000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Sheet!$A$63:$A$66</c:f>
              <c:strCache>
                <c:ptCount val="4"/>
                <c:pt idx="0">
                  <c:v>Никогда</c:v>
                </c:pt>
                <c:pt idx="1">
                  <c:v>Редко (несколько раз в год)</c:v>
                </c:pt>
                <c:pt idx="2">
                  <c:v>Часто(несколько раз в месяц)</c:v>
                </c:pt>
                <c:pt idx="3">
                  <c:v>Очень часто (ежедневно или несколько раз в неделю)</c:v>
                </c:pt>
              </c:strCache>
            </c:strRef>
          </c:cat>
          <c:val>
            <c:numRef>
              <c:f>Sheet!$B$63:$B$66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  <c:pt idx="2">
                  <c:v>7</c:v>
                </c:pt>
                <c:pt idx="3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3B3-4748-A261-2A90C8E7A89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" panose="000005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Nekst" panose="00000500000000000000" pitchFamily="2" charset="-52"/>
                <a:ea typeface="+mn-ea"/>
                <a:cs typeface="+mn-cs"/>
              </a:defRPr>
            </a:pPr>
            <a:r>
              <a:rPr lang="ru-RU" dirty="0">
                <a:latin typeface="Nekst" panose="00000500000000000000" pitchFamily="2" charset="-52"/>
              </a:rPr>
              <a:t>Цель</a:t>
            </a:r>
            <a:r>
              <a:rPr lang="ru-RU" baseline="0" dirty="0">
                <a:latin typeface="Nekst" panose="00000500000000000000" pitchFamily="2" charset="-52"/>
              </a:rPr>
              <a:t> использования аудиторий</a:t>
            </a:r>
            <a:endParaRPr lang="ru-RU" dirty="0">
              <a:latin typeface="Nekst" panose="00000500000000000000" pitchFamily="2" charset="-5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" panose="00000500000000000000" pitchFamily="2" charset="-52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Sheet!$B$69</c:f>
              <c:strCache>
                <c:ptCount val="1"/>
                <c:pt idx="0">
                  <c:v>Количество анкет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031-45F0-A6DB-FD09E59A513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031-45F0-A6DB-FD09E59A513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031-45F0-A6DB-FD09E59A5132}"/>
              </c:ext>
            </c:extLst>
          </c:dPt>
          <c:dLbls>
            <c:dLbl>
              <c:idx val="2"/>
              <c:layout>
                <c:manualLayout>
                  <c:x val="8.4364429970197868E-3"/>
                  <c:y val="1.140638313936554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031-45F0-A6DB-FD09E59A5132}"/>
                </c:ext>
              </c:extLst>
            </c:dLbl>
            <c:spPr>
              <a:solidFill>
                <a:srgbClr val="5B9BD5">
                  <a:lumMod val="40000"/>
                  <a:lumOff val="6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Nekst" panose="00000500000000000000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Sheet!$A$70:$A$72</c:f>
              <c:strCache>
                <c:ptCount val="3"/>
                <c:pt idx="0">
                  <c:v>Для учебных занятий</c:v>
                </c:pt>
                <c:pt idx="1">
                  <c:v>Для проведения мероприятий</c:v>
                </c:pt>
                <c:pt idx="2">
                  <c:v>Другие цели</c:v>
                </c:pt>
              </c:strCache>
            </c:strRef>
          </c:cat>
          <c:val>
            <c:numRef>
              <c:f>Sheet!$B$70:$B$72</c:f>
              <c:numCache>
                <c:formatCode>General</c:formatCode>
                <c:ptCount val="3"/>
                <c:pt idx="0">
                  <c:v>37</c:v>
                </c:pt>
                <c:pt idx="1">
                  <c:v>16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031-45F0-A6DB-FD09E59A513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ysClr val="window" lastClr="FFFFFF">
            <a:lumMod val="95000"/>
          </a:sys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" panose="000005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Nekst" panose="00000500000000000000" pitchFamily="2" charset="-52"/>
                <a:ea typeface="+mn-ea"/>
                <a:cs typeface="+mn-cs"/>
              </a:defRPr>
            </a:pPr>
            <a:r>
              <a:rPr lang="ru-RU" dirty="0">
                <a:latin typeface="Nekst" panose="00000500000000000000" pitchFamily="2" charset="-52"/>
              </a:rPr>
              <a:t>Как</a:t>
            </a:r>
            <a:r>
              <a:rPr lang="ru-RU" baseline="0" dirty="0">
                <a:latin typeface="Nekst" panose="00000500000000000000" pitchFamily="2" charset="-52"/>
              </a:rPr>
              <a:t> происходит бронирование сейчас</a:t>
            </a:r>
          </a:p>
        </c:rich>
      </c:tx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" panose="00000500000000000000" pitchFamily="2" charset="-52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Sheet!$B$75</c:f>
              <c:strCache>
                <c:ptCount val="1"/>
                <c:pt idx="0">
                  <c:v>Количество анкет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46C-458F-9596-1D34B4C8EA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46C-458F-9596-1D34B4C8EA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46C-458F-9596-1D34B4C8EA81}"/>
              </c:ext>
            </c:extLst>
          </c:dPt>
          <c:dLbls>
            <c:spPr>
              <a:solidFill>
                <a:srgbClr val="5B9BD5">
                  <a:lumMod val="40000"/>
                  <a:lumOff val="6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Nekst" panose="00000500000000000000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Sheet!$A$76:$A$78</c:f>
              <c:strCache>
                <c:ptCount val="3"/>
                <c:pt idx="0">
                  <c:v>Лично через бюро расписаний</c:v>
                </c:pt>
                <c:pt idx="1">
                  <c:v>Лично через деканат</c:v>
                </c:pt>
                <c:pt idx="2">
                  <c:v>Через специальные сервисы</c:v>
                </c:pt>
              </c:strCache>
            </c:strRef>
          </c:cat>
          <c:val>
            <c:numRef>
              <c:f>Sheet!$B$76:$B$78</c:f>
              <c:numCache>
                <c:formatCode>General</c:formatCode>
                <c:ptCount val="3"/>
                <c:pt idx="0">
                  <c:v>13</c:v>
                </c:pt>
                <c:pt idx="1">
                  <c:v>21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46C-458F-9596-1D34B4C8EA8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ysClr val="window" lastClr="FFFFFF">
            <a:lumMod val="95000"/>
          </a:sys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" panose="000005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latin typeface="Nekst" panose="00000500000000000000" pitchFamily="2" charset="-52"/>
              </a:rPr>
              <a:t>Пожелания</a:t>
            </a:r>
            <a:r>
              <a:rPr lang="ru-RU" baseline="0" dirty="0">
                <a:latin typeface="Nekst" panose="00000500000000000000" pitchFamily="2" charset="-52"/>
              </a:rPr>
              <a:t> по организации процесса навигации</a:t>
            </a:r>
            <a:endParaRPr lang="ru-RU" dirty="0">
              <a:latin typeface="Nekst" panose="00000500000000000000" pitchFamily="2" charset="-5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440-4032-A64D-8129AD4AB51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440-4032-A64D-8129AD4AB51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440-4032-A64D-8129AD4AB51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440-4032-A64D-8129AD4AB51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440-4032-A64D-8129AD4AB51A}"/>
              </c:ext>
            </c:extLst>
          </c:dPt>
          <c:dLbls>
            <c:dLbl>
              <c:idx val="2"/>
              <c:layout>
                <c:manualLayout>
                  <c:x val="-5.8098883568614501E-3"/>
                  <c:y val="-7.3933097340474528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440-4032-A64D-8129AD4AB51A}"/>
                </c:ext>
              </c:extLst>
            </c:dLbl>
            <c:spPr>
              <a:solidFill>
                <a:srgbClr val="5B9BD5">
                  <a:lumMod val="40000"/>
                  <a:lumOff val="6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Nekst" panose="00000500000000000000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Sheet!$A$89:$A$93</c:f>
              <c:strCache>
                <c:ptCount val="5"/>
                <c:pt idx="0">
                  <c:v>Указатели на расположение помещений</c:v>
                </c:pt>
                <c:pt idx="1">
                  <c:v>Карта корпусов</c:v>
                </c:pt>
                <c:pt idx="2">
                  <c:v>Система навигации на основе GPS</c:v>
                </c:pt>
                <c:pt idx="3">
                  <c:v>Мобильное приложение</c:v>
                </c:pt>
                <c:pt idx="4">
                  <c:v>Свое предложение</c:v>
                </c:pt>
              </c:strCache>
            </c:strRef>
          </c:cat>
          <c:val>
            <c:numRef>
              <c:f>Sheet!$B$89:$B$93</c:f>
              <c:numCache>
                <c:formatCode>General</c:formatCode>
                <c:ptCount val="5"/>
                <c:pt idx="0">
                  <c:v>9</c:v>
                </c:pt>
                <c:pt idx="1">
                  <c:v>11</c:v>
                </c:pt>
                <c:pt idx="2">
                  <c:v>2</c:v>
                </c:pt>
                <c:pt idx="3">
                  <c:v>19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440-4032-A64D-8129AD4AB51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ysClr val="window" lastClr="FFFFFF">
            <a:lumMod val="95000"/>
          </a:sys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" panose="000005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Nekst" panose="00000500000000000000" pitchFamily="2" charset="-52"/>
                <a:ea typeface="+mn-ea"/>
                <a:cs typeface="+mn-cs"/>
              </a:defRPr>
            </a:pPr>
            <a:r>
              <a:rPr lang="ru-RU" dirty="0">
                <a:latin typeface="Nekst" panose="00000500000000000000" pitchFamily="2" charset="-52"/>
              </a:rPr>
              <a:t>Пожелания по организации системы бронирования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" panose="00000500000000000000" pitchFamily="2" charset="-52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677-46B3-8C40-B2A03F83AF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677-46B3-8C40-B2A03F83AF4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677-46B3-8C40-B2A03F83AF4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677-46B3-8C40-B2A03F83AF44}"/>
              </c:ext>
            </c:extLst>
          </c:dPt>
          <c:dLbls>
            <c:spPr>
              <a:solidFill>
                <a:srgbClr val="5B9BD5">
                  <a:lumMod val="40000"/>
                  <a:lumOff val="6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Nekst" panose="00000500000000000000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Sheet!$A$96:$A$99</c:f>
              <c:strCache>
                <c:ptCount val="4"/>
                <c:pt idx="0">
                  <c:v>Была доступна онлайн</c:v>
                </c:pt>
                <c:pt idx="1">
                  <c:v>Позволяла бронировать помещения на длительный срок</c:v>
                </c:pt>
                <c:pt idx="2">
                  <c:v>Была более прозрачной и открытой</c:v>
                </c:pt>
                <c:pt idx="3">
                  <c:v>Позволяла бронировать помещения для любых целей</c:v>
                </c:pt>
              </c:strCache>
            </c:strRef>
          </c:cat>
          <c:val>
            <c:numRef>
              <c:f>Sheet!$B$96:$B$99</c:f>
              <c:numCache>
                <c:formatCode>General</c:formatCode>
                <c:ptCount val="4"/>
                <c:pt idx="0">
                  <c:v>21</c:v>
                </c:pt>
                <c:pt idx="1">
                  <c:v>1</c:v>
                </c:pt>
                <c:pt idx="2">
                  <c:v>16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677-46B3-8C40-B2A03F83AF4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ysClr val="window" lastClr="FFFFFF">
            <a:lumMod val="95000"/>
          </a:sys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" panose="000005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966E546-0EB4-4C1E-9E73-6E2E99E368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D8A40FF-7212-43C2-87CC-5870121840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D5392-8161-47D1-991C-0E2983CDF934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E351490-DFDB-4139-A589-4E13BDE9D9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641F2EF-DA34-4BC4-82F6-1DD2DFFC5D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D8ABE-8D3D-4213-B8C4-E5EF781BC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976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D7353-B796-4D40-8FFE-20270D354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80F46D3-7691-4000-BF51-832BFE849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6E37D2-42C5-4FFA-922E-DA25EA96E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D94646-3FD2-4D16-BC52-FA6E7C4E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E90AA0-0B1F-49F9-B629-105288EF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90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C7ADA-FF9C-48F5-84D3-81BDDF21D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934B5D-B28A-4328-B496-30EFA2197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C6DB9D-9FF0-4C9B-BDA1-6FB35DFCF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ADAFEF-278D-4DE4-912C-EF489D599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A09C3A-25BC-4A00-911F-6ADA612D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0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352A984-3FE5-414E-96A8-DBD8EBA7A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9882BC-5332-417B-A75A-771E9465F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EA4AD1-C203-4458-BD2D-31C58AF8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5DC92C-6D50-4C2A-9B4B-D36B9F517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B9060D-8FE1-4A48-AEB8-05A16642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157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CAD57A-FE9B-461C-8C8D-012C35CAC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0D6D22-5447-43F3-917B-AE0BCA4B0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D8BCAD-D16A-40EF-9433-AF4C9460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81D2D8-8811-4542-96C7-FD9BEC279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F7502F-31B5-48B8-A9F2-9F14910A5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635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DD6C16-8D4A-4F9A-A88E-95AC8BD6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9777EF-6162-48EE-8EEE-D1560B88E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45D225-7927-4BD0-9881-F85DED019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78D265-CDEF-4F35-8365-B6D490AE0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5DC256-587B-48E4-92B9-C06886AC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74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5FC7D-BFD1-4522-9646-96C5D3AF0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453CCD-E28C-4CC3-A49A-90F4FDA35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DDAE0B-66CD-45CF-9F8E-E35615196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238A96-2A48-4CC3-B6C6-E4538197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0F6581-1565-4EB6-B291-59B957D21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B3B520-73F1-4C0E-9EF5-CD12F6C6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193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5A17AC-CFFB-4381-B657-DFCF0824F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C7DE3F-FA04-4796-95DB-F7DC18AB0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1F9CF5-C089-4C35-9729-AE8D69D95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E832F30-DAF6-4B01-865A-EDE445A1CD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3DB3792-523C-4BCD-9AF3-C7844DE0E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D50C230-02F1-48CF-A16C-056A65F8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B4DC3A-9850-49F7-A49D-3C9192462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8299DED-EF4F-4873-BAAF-AD39C0FA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57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D9036-FD85-4042-9C4D-D57A75FA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2BC097D-D79E-4F79-9C59-DCEB95CB8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A7F7DB-B4B4-4CE3-AE45-67DFFD3CE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E26261-7774-4758-B231-68D1029C2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768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B98DEA5-0544-49AB-AB97-499F745D1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41481D-E4EC-4390-A218-432D82A1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2959D8-81BF-4B87-B60C-01EE7CA9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450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A2521-38D2-48F5-BCE5-1FEA03CB5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E9B585-D86C-4129-BF61-A2E0A9DF8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11FBFA-1698-4A16-951C-313125CF9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7B3A0C-639A-4F4D-9515-C134714D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9C9AAE-C765-4224-8086-74E37B97D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0C49A1-2E7D-44B4-893E-1B673BDD8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296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0D43B-76B7-4605-90A8-FA43D26B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FAEB8C0-B9F6-4D4D-88DA-607696A3AC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523C12-2367-40FB-9DB5-F2A8B62C0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7FB6B4-734B-4E6F-8299-27927AF4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24E62D-E185-4C03-AAE1-8C705359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FD51CB-BC7F-4A5F-BE36-9C6FE942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33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5B7B25-2D90-4AF0-8F0F-7FC38457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D1BD15-94CC-4904-85E0-839122B13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9933B9-E981-4963-BA43-35E50D586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EFD98-37A5-49A6-AC49-A690E05C0ADE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9F292D-072A-4460-B0A4-F324EBCD9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F87A12-4391-46F6-98C9-901177A64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59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5B9793-7E83-45EB-86AB-20B0C279A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83" y="2560350"/>
            <a:ext cx="8550234" cy="1737299"/>
          </a:xfrm>
          <a:prstGeom prst="rect">
            <a:avLst/>
          </a:prstGeom>
          <a:solidFill>
            <a:srgbClr val="3B378D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4A0336-9B45-4175-ACC4-7C935253F381}"/>
              </a:ext>
            </a:extLst>
          </p:cNvPr>
          <p:cNvSpPr txBox="1"/>
          <p:nvPr/>
        </p:nvSpPr>
        <p:spPr>
          <a:xfrm>
            <a:off x="3051381" y="4305238"/>
            <a:ext cx="5925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Nekst" panose="00000500000000000000" pitchFamily="2" charset="-52"/>
              </a:rPr>
              <a:t>Цифровая экосистема ТУСУРа</a:t>
            </a:r>
          </a:p>
        </p:txBody>
      </p:sp>
    </p:spTree>
    <p:extLst>
      <p:ext uri="{BB962C8B-B14F-4D97-AF65-F5344CB8AC3E}">
        <p14:creationId xmlns:p14="http://schemas.microsoft.com/office/powerpoint/2010/main" val="264945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5EC502-25A1-4659-B400-2872B8DD3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9"/>
          <a:stretch/>
        </p:blipFill>
        <p:spPr>
          <a:xfrm>
            <a:off x="1706005" y="513564"/>
            <a:ext cx="8894288" cy="6253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E6744A-0046-4133-AB38-F4BE7DEAB820}"/>
              </a:ext>
            </a:extLst>
          </p:cNvPr>
          <p:cNvSpPr txBox="1"/>
          <p:nvPr/>
        </p:nvSpPr>
        <p:spPr>
          <a:xfrm>
            <a:off x="0" y="77608"/>
            <a:ext cx="817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3B378D"/>
                </a:solidFill>
                <a:latin typeface="Nekst" panose="00000500000000000000" pitchFamily="2" charset="-52"/>
              </a:rPr>
              <a:t>ERD-</a:t>
            </a:r>
            <a:r>
              <a:rPr lang="ru-RU" sz="2800" u="sng" dirty="0">
                <a:solidFill>
                  <a:srgbClr val="3B378D"/>
                </a:solidFill>
                <a:latin typeface="Nekst" panose="00000500000000000000" pitchFamily="2" charset="-52"/>
              </a:rPr>
              <a:t>диаграмма для базы данных системы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5AD9BD-1E2D-4C52-897C-DBEB6F4D2E40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/>
              <a:t>10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75DFA-827A-4F54-A0B1-4780511BA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28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7F32FF-3D66-4AED-B60C-6D7381EDD1B8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/>
              <a:t>11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90DF46-F100-48E3-B009-685E1521F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E630C2-F83C-46F5-AE88-129B27DD238A}"/>
              </a:ext>
            </a:extLst>
          </p:cNvPr>
          <p:cNvSpPr txBox="1"/>
          <p:nvPr/>
        </p:nvSpPr>
        <p:spPr>
          <a:xfrm>
            <a:off x="-1" y="72790"/>
            <a:ext cx="5355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>
                <a:solidFill>
                  <a:srgbClr val="3B378D"/>
                </a:solidFill>
                <a:latin typeface="Nekst" panose="00000500000000000000" pitchFamily="2" charset="-52"/>
              </a:rPr>
              <a:t>Работа над интерфейсами </a:t>
            </a:r>
          </a:p>
        </p:txBody>
      </p:sp>
      <p:pic>
        <p:nvPicPr>
          <p:cNvPr id="1026" name="Picture 2" descr="Приём инвалидов и лиц с ограниченными возможностями здоровья — Сайт для  абитуриента ТУСУР">
            <a:extLst>
              <a:ext uri="{FF2B5EF4-FFF2-40B4-BE49-F238E27FC236}">
                <a16:creationId xmlns:a16="http://schemas.microsoft.com/office/drawing/2014/main" id="{BF67FC61-B5C1-4133-99D6-01A9961AB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9" t="11190" r="10621" b="20357"/>
          <a:stretch/>
        </p:blipFill>
        <p:spPr bwMode="auto">
          <a:xfrm>
            <a:off x="320364" y="859699"/>
            <a:ext cx="4563495" cy="270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DD7E63F-6C8A-434A-B4CD-6CC4CF71B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4297"/>
            <a:ext cx="5146196" cy="604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74A63B8C-905D-446A-8BBE-E80FD1333B34}"/>
              </a:ext>
            </a:extLst>
          </p:cNvPr>
          <p:cNvSpPr/>
          <p:nvPr/>
        </p:nvSpPr>
        <p:spPr>
          <a:xfrm>
            <a:off x="5043550" y="2118161"/>
            <a:ext cx="3762056" cy="424360"/>
          </a:xfrm>
          <a:prstGeom prst="rightArrow">
            <a:avLst/>
          </a:prstGeom>
          <a:noFill/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964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5AD9BD-1E2D-4C52-897C-DBEB6F4D2E40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/>
              <a:t>12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75DFA-827A-4F54-A0B1-4780511B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937C28-692E-423D-BA23-492578F7F86A}"/>
              </a:ext>
            </a:extLst>
          </p:cNvPr>
          <p:cNvSpPr txBox="1"/>
          <p:nvPr/>
        </p:nvSpPr>
        <p:spPr>
          <a:xfrm>
            <a:off x="0" y="72135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u="sng" dirty="0">
                <a:solidFill>
                  <a:srgbClr val="3B378D"/>
                </a:solidFill>
                <a:latin typeface="Nekst" panose="00000500000000000000" pitchFamily="2" charset="-52"/>
              </a:rPr>
              <a:t>Состав команды. Оценка работы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98575-85B1-4A02-BE45-0BC581DB431C}"/>
              </a:ext>
            </a:extLst>
          </p:cNvPr>
          <p:cNvSpPr txBox="1"/>
          <p:nvPr/>
        </p:nvSpPr>
        <p:spPr>
          <a:xfrm>
            <a:off x="6305220" y="967752"/>
            <a:ext cx="514619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Фёдор Мальцев </a:t>
            </a:r>
          </a:p>
          <a:p>
            <a:r>
              <a:rPr lang="ru-RU" sz="1600" dirty="0">
                <a:latin typeface="Nekst" panose="00000500000000000000" pitchFamily="2" charset="-52"/>
              </a:rPr>
              <a:t>Аналитика</a:t>
            </a:r>
          </a:p>
          <a:p>
            <a:r>
              <a:rPr lang="ru-RU" sz="1600" dirty="0">
                <a:latin typeface="Nekst" panose="00000500000000000000" pitchFamily="2" charset="-52"/>
              </a:rPr>
              <a:t>Создание словаря БД</a:t>
            </a:r>
          </a:p>
          <a:p>
            <a:r>
              <a:rPr lang="ru-RU" sz="1600" u="sng" dirty="0">
                <a:latin typeface="Nekst" panose="00000500000000000000" pitchFamily="2" charset="-52"/>
              </a:rPr>
              <a:t>Оценка: 5</a:t>
            </a:r>
            <a:r>
              <a:rPr lang="ru-RU" sz="1600" dirty="0">
                <a:latin typeface="Nekst" panose="00000500000000000000" pitchFamily="2" charset="-52"/>
              </a:rPr>
              <a:t> </a:t>
            </a:r>
            <a:r>
              <a:rPr lang="ru-RU" sz="1600" b="1" dirty="0">
                <a:latin typeface="Nekst" panose="00000500000000000000" pitchFamily="2" charset="-52"/>
              </a:rPr>
              <a:t> </a:t>
            </a:r>
          </a:p>
          <a:p>
            <a:endParaRPr lang="ru-RU" b="1" dirty="0">
              <a:latin typeface="Ink Free" panose="03080402000500000000" pitchFamily="66" charset="0"/>
            </a:endParaRPr>
          </a:p>
          <a:p>
            <a:endParaRPr lang="ru-RU" sz="1800" b="1" dirty="0">
              <a:latin typeface="Ink Free" panose="03080402000500000000" pitchFamily="66" charset="0"/>
            </a:endParaRPr>
          </a:p>
          <a:p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Александр Лупанов </a:t>
            </a:r>
          </a:p>
          <a:p>
            <a:r>
              <a:rPr lang="ru-RU" sz="1600" dirty="0">
                <a:latin typeface="Nekst" panose="00000500000000000000" pitchFamily="2" charset="-52"/>
              </a:rPr>
              <a:t>Аналитика</a:t>
            </a:r>
          </a:p>
          <a:p>
            <a:r>
              <a:rPr lang="ru-RU" sz="1600" dirty="0">
                <a:latin typeface="Nekst" panose="00000500000000000000" pitchFamily="2" charset="-52"/>
              </a:rPr>
              <a:t>Создание БД и </a:t>
            </a:r>
            <a:r>
              <a:rPr lang="en-US" sz="1600" dirty="0">
                <a:latin typeface="Nekst" panose="00000500000000000000" pitchFamily="2" charset="-52"/>
              </a:rPr>
              <a:t>ERD</a:t>
            </a:r>
            <a:endParaRPr lang="ru-RU" sz="1600" dirty="0">
              <a:latin typeface="Nekst" panose="00000500000000000000" pitchFamily="2" charset="-52"/>
            </a:endParaRPr>
          </a:p>
          <a:p>
            <a:r>
              <a:rPr lang="ru-RU" sz="1600" u="sng" dirty="0">
                <a:latin typeface="Nekst" panose="00000500000000000000" pitchFamily="2" charset="-52"/>
              </a:rPr>
              <a:t>Оценка: 5</a:t>
            </a:r>
            <a:r>
              <a:rPr lang="ru-RU" sz="1600" dirty="0">
                <a:latin typeface="Nekst" panose="00000500000000000000" pitchFamily="2" charset="-52"/>
              </a:rPr>
              <a:t> </a:t>
            </a:r>
            <a:r>
              <a:rPr lang="ru-RU" sz="1600" b="1" dirty="0">
                <a:latin typeface="Nekst" panose="00000500000000000000" pitchFamily="2" charset="-52"/>
              </a:rPr>
              <a:t>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 </a:t>
            </a:r>
            <a:endParaRPr lang="en-US" sz="1800" b="1" dirty="0">
              <a:latin typeface="Ink Free" panose="03080402000500000000" pitchFamily="66" charset="0"/>
            </a:endParaRPr>
          </a:p>
          <a:p>
            <a:endParaRPr lang="ru-RU" sz="1800" b="1" dirty="0">
              <a:latin typeface="Ink Free" panose="03080402000500000000" pitchFamily="66" charset="0"/>
            </a:endParaRPr>
          </a:p>
          <a:p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София Балачкова </a:t>
            </a:r>
          </a:p>
          <a:p>
            <a:r>
              <a:rPr lang="ru-RU" sz="1600" dirty="0">
                <a:latin typeface="Nekst" panose="00000500000000000000" pitchFamily="2" charset="-52"/>
              </a:rPr>
              <a:t>Руководство командой</a:t>
            </a:r>
          </a:p>
          <a:p>
            <a:r>
              <a:rPr lang="ru-RU" sz="1600" dirty="0">
                <a:latin typeface="Nekst" panose="00000500000000000000" pitchFamily="2" charset="-52"/>
              </a:rPr>
              <a:t>Построение плана развития</a:t>
            </a:r>
          </a:p>
          <a:p>
            <a:r>
              <a:rPr lang="en-US" sz="1600" dirty="0">
                <a:latin typeface="Nekst" panose="00000500000000000000" pitchFamily="2" charset="-52"/>
              </a:rPr>
              <a:t>Back-end (</a:t>
            </a:r>
            <a:r>
              <a:rPr lang="ru-RU" sz="1600" dirty="0">
                <a:latin typeface="Nekst" panose="00000500000000000000" pitchFamily="2" charset="-52"/>
              </a:rPr>
              <a:t>разработка </a:t>
            </a:r>
            <a:r>
              <a:rPr lang="en-US" sz="1600" dirty="0">
                <a:latin typeface="Nekst" panose="00000500000000000000" pitchFamily="2" charset="-52"/>
              </a:rPr>
              <a:t>API)</a:t>
            </a:r>
          </a:p>
          <a:p>
            <a:r>
              <a:rPr lang="ru-RU" sz="1600" dirty="0">
                <a:latin typeface="Nekst" panose="00000500000000000000" pitchFamily="2" charset="-52"/>
              </a:rPr>
              <a:t>Создание БД и </a:t>
            </a:r>
            <a:r>
              <a:rPr lang="en-US" sz="1600" dirty="0">
                <a:latin typeface="Nekst" panose="00000500000000000000" pitchFamily="2" charset="-52"/>
              </a:rPr>
              <a:t>ERD</a:t>
            </a:r>
            <a:endParaRPr lang="ru-RU" sz="1600" dirty="0">
              <a:latin typeface="Nekst" panose="00000500000000000000" pitchFamily="2" charset="-52"/>
            </a:endParaRPr>
          </a:p>
          <a:p>
            <a:r>
              <a:rPr lang="ru-RU" sz="1600" u="sng" dirty="0">
                <a:latin typeface="Nekst" panose="00000500000000000000" pitchFamily="2" charset="-52"/>
              </a:rPr>
              <a:t>Оценка: 5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3576E242-DFDA-46EE-B3EE-A3A07A8201DD}"/>
              </a:ext>
            </a:extLst>
          </p:cNvPr>
          <p:cNvSpPr/>
          <p:nvPr/>
        </p:nvSpPr>
        <p:spPr>
          <a:xfrm>
            <a:off x="9420024" y="2735639"/>
            <a:ext cx="1800000" cy="18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6A9E1FC8-16C5-49D6-93DB-C5A46D7BF9F2}"/>
              </a:ext>
            </a:extLst>
          </p:cNvPr>
          <p:cNvSpPr/>
          <p:nvPr/>
        </p:nvSpPr>
        <p:spPr>
          <a:xfrm>
            <a:off x="9375018" y="732665"/>
            <a:ext cx="1800000" cy="180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88E08822-7E8E-479B-A022-489C38933FC2}"/>
              </a:ext>
            </a:extLst>
          </p:cNvPr>
          <p:cNvSpPr/>
          <p:nvPr/>
        </p:nvSpPr>
        <p:spPr>
          <a:xfrm>
            <a:off x="9420024" y="4738613"/>
            <a:ext cx="1800000" cy="18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B39BF16C-2AB7-4111-A145-4F8569F89ACC}"/>
              </a:ext>
            </a:extLst>
          </p:cNvPr>
          <p:cNvSpPr/>
          <p:nvPr/>
        </p:nvSpPr>
        <p:spPr>
          <a:xfrm>
            <a:off x="706326" y="2735639"/>
            <a:ext cx="1800000" cy="180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28CECC8-5384-4F1C-A41A-4BCC6F8DB4EE}"/>
              </a:ext>
            </a:extLst>
          </p:cNvPr>
          <p:cNvSpPr/>
          <p:nvPr/>
        </p:nvSpPr>
        <p:spPr>
          <a:xfrm>
            <a:off x="661320" y="732665"/>
            <a:ext cx="1789340" cy="180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3980D0F6-9719-4C4B-B848-E2FA0FC38877}"/>
              </a:ext>
            </a:extLst>
          </p:cNvPr>
          <p:cNvSpPr/>
          <p:nvPr/>
        </p:nvSpPr>
        <p:spPr>
          <a:xfrm>
            <a:off x="706326" y="4738613"/>
            <a:ext cx="1800000" cy="18000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B956DC-B7C8-4AD6-8EDE-9796810CE730}"/>
              </a:ext>
            </a:extLst>
          </p:cNvPr>
          <p:cNvSpPr txBox="1"/>
          <p:nvPr/>
        </p:nvSpPr>
        <p:spPr>
          <a:xfrm>
            <a:off x="591198" y="973114"/>
            <a:ext cx="514619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Дмитрий </a:t>
            </a:r>
            <a:r>
              <a:rPr lang="ru-RU" b="1" u="sng" dirty="0" err="1">
                <a:solidFill>
                  <a:srgbClr val="3B378D"/>
                </a:solidFill>
                <a:latin typeface="Ink Free" panose="03080402000500000000" pitchFamily="66" charset="0"/>
              </a:rPr>
              <a:t>Ноздриватых</a:t>
            </a:r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sz="1600" dirty="0">
                <a:latin typeface="Nekst" panose="00000500000000000000" pitchFamily="2" charset="-52"/>
              </a:rPr>
              <a:t>Разработка дизайна системы</a:t>
            </a:r>
          </a:p>
          <a:p>
            <a:pPr algn="r"/>
            <a:r>
              <a:rPr lang="en-US" sz="1600" dirty="0">
                <a:latin typeface="Nekst" panose="00000500000000000000" pitchFamily="2" charset="-52"/>
              </a:rPr>
              <a:t>Front-end</a:t>
            </a:r>
            <a:endParaRPr lang="ru-RU" sz="1600" dirty="0">
              <a:latin typeface="Nekst" panose="00000500000000000000" pitchFamily="2" charset="-52"/>
            </a:endParaRPr>
          </a:p>
          <a:p>
            <a:pPr algn="r"/>
            <a:r>
              <a:rPr lang="ru-RU" sz="1600" u="sng" dirty="0">
                <a:latin typeface="Nekst" panose="00000500000000000000" pitchFamily="2" charset="-52"/>
              </a:rPr>
              <a:t>Оценка: 5</a:t>
            </a:r>
            <a:r>
              <a:rPr lang="ru-RU" sz="1600" dirty="0">
                <a:latin typeface="Nekst" panose="00000500000000000000" pitchFamily="2" charset="-52"/>
              </a:rPr>
              <a:t> </a:t>
            </a:r>
            <a:r>
              <a:rPr lang="ru-RU" sz="1600" b="1" dirty="0">
                <a:latin typeface="Nekst" panose="00000500000000000000" pitchFamily="2" charset="-52"/>
              </a:rPr>
              <a:t> </a:t>
            </a:r>
          </a:p>
          <a:p>
            <a:pPr algn="r"/>
            <a:endParaRPr lang="ru-RU" b="1" dirty="0">
              <a:latin typeface="Ink Free" panose="03080402000500000000" pitchFamily="66" charset="0"/>
            </a:endParaRPr>
          </a:p>
          <a:p>
            <a:pPr algn="r"/>
            <a:endParaRPr lang="ru-RU" sz="1800" b="1" dirty="0">
              <a:latin typeface="Ink Free" panose="03080402000500000000" pitchFamily="66" charset="0"/>
            </a:endParaRPr>
          </a:p>
          <a:p>
            <a:pPr algn="r"/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Кирилл </a:t>
            </a:r>
            <a:r>
              <a:rPr lang="ru-RU" b="1" u="sng" dirty="0" err="1">
                <a:solidFill>
                  <a:srgbClr val="3B378D"/>
                </a:solidFill>
                <a:latin typeface="Ink Free" panose="03080402000500000000" pitchFamily="66" charset="0"/>
              </a:rPr>
              <a:t>Фроликов</a:t>
            </a:r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sz="1600" dirty="0">
                <a:latin typeface="Nekst" panose="00000500000000000000" pitchFamily="2" charset="-52"/>
              </a:rPr>
              <a:t>Разработка дизайна системы</a:t>
            </a:r>
          </a:p>
          <a:p>
            <a:pPr algn="r"/>
            <a:r>
              <a:rPr lang="ru-RU" sz="1600" dirty="0">
                <a:latin typeface="Nekst" panose="00000500000000000000" pitchFamily="2" charset="-52"/>
              </a:rPr>
              <a:t>Прорисовка схем этажей</a:t>
            </a:r>
          </a:p>
          <a:p>
            <a:pPr algn="r"/>
            <a:r>
              <a:rPr lang="ru-RU" sz="1600" u="sng" dirty="0">
                <a:latin typeface="Nekst" panose="00000500000000000000" pitchFamily="2" charset="-52"/>
              </a:rPr>
              <a:t>Оценка: 5</a:t>
            </a:r>
            <a:r>
              <a:rPr lang="ru-RU" sz="1600" dirty="0">
                <a:latin typeface="Nekst" panose="00000500000000000000" pitchFamily="2" charset="-52"/>
              </a:rPr>
              <a:t> </a:t>
            </a:r>
          </a:p>
          <a:p>
            <a:pPr algn="r"/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pPr algn="r"/>
            <a:endParaRPr lang="en-US" sz="1800" b="1" dirty="0">
              <a:latin typeface="Ink Free" panose="03080402000500000000" pitchFamily="66" charset="0"/>
            </a:endParaRPr>
          </a:p>
          <a:p>
            <a:pPr algn="r"/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Игорь </a:t>
            </a:r>
            <a:r>
              <a:rPr lang="ru-RU" b="1" u="sng" dirty="0" err="1">
                <a:solidFill>
                  <a:srgbClr val="3B378D"/>
                </a:solidFill>
                <a:latin typeface="Ink Free" panose="03080402000500000000" pitchFamily="66" charset="0"/>
              </a:rPr>
              <a:t>Стоев</a:t>
            </a:r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sz="1600" dirty="0">
                <a:latin typeface="Nekst" panose="00000500000000000000" pitchFamily="2" charset="-52"/>
              </a:rPr>
              <a:t>Разработка </a:t>
            </a:r>
            <a:r>
              <a:rPr lang="en-US" sz="1600" dirty="0">
                <a:latin typeface="Nekst" panose="00000500000000000000" pitchFamily="2" charset="-52"/>
              </a:rPr>
              <a:t>API</a:t>
            </a:r>
            <a:r>
              <a:rPr lang="ru-RU" sz="1600" dirty="0">
                <a:latin typeface="Nekst" panose="00000500000000000000" pitchFamily="2" charset="-52"/>
              </a:rPr>
              <a:t> сервиса</a:t>
            </a:r>
          </a:p>
          <a:p>
            <a:pPr algn="r"/>
            <a:r>
              <a:rPr lang="en-US" sz="1600" dirty="0">
                <a:latin typeface="Nekst" panose="00000500000000000000" pitchFamily="2" charset="-52"/>
              </a:rPr>
              <a:t>Back-end</a:t>
            </a:r>
          </a:p>
          <a:p>
            <a:pPr algn="r"/>
            <a:r>
              <a:rPr lang="ru-RU" sz="1600" dirty="0">
                <a:latin typeface="Nekst" panose="00000500000000000000" pitchFamily="2" charset="-52"/>
              </a:rPr>
              <a:t>Аналитика</a:t>
            </a:r>
          </a:p>
          <a:p>
            <a:pPr algn="r"/>
            <a:r>
              <a:rPr lang="ru-RU" sz="1600" u="sng" dirty="0">
                <a:latin typeface="Nekst" panose="00000500000000000000" pitchFamily="2" charset="-52"/>
              </a:rPr>
              <a:t>Оценка: 5</a:t>
            </a:r>
          </a:p>
        </p:txBody>
      </p:sp>
    </p:spTree>
    <p:extLst>
      <p:ext uri="{BB962C8B-B14F-4D97-AF65-F5344CB8AC3E}">
        <p14:creationId xmlns:p14="http://schemas.microsoft.com/office/powerpoint/2010/main" val="1381383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5B9793-7E83-45EB-86AB-20B0C279A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83" y="2560350"/>
            <a:ext cx="8550234" cy="1737299"/>
          </a:xfrm>
          <a:prstGeom prst="rect">
            <a:avLst/>
          </a:prstGeom>
          <a:solidFill>
            <a:srgbClr val="3B378D"/>
          </a:solidFill>
        </p:spPr>
      </p:pic>
    </p:spTree>
    <p:extLst>
      <p:ext uri="{BB962C8B-B14F-4D97-AF65-F5344CB8AC3E}">
        <p14:creationId xmlns:p14="http://schemas.microsoft.com/office/powerpoint/2010/main" val="113358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dirty="0">
                  <a:latin typeface="Nekst" panose="00000500000000000000" pitchFamily="2" charset="-52"/>
                </a:rPr>
                <a:t>2</a:t>
              </a: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9F86F6B-8A5F-4C80-8B66-869FA72343C4}"/>
              </a:ext>
            </a:extLst>
          </p:cNvPr>
          <p:cNvSpPr txBox="1"/>
          <p:nvPr/>
        </p:nvSpPr>
        <p:spPr>
          <a:xfrm>
            <a:off x="139372" y="4239674"/>
            <a:ext cx="6099810" cy="2264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u="sng" dirty="0">
                <a:solidFill>
                  <a:srgbClr val="3B378D"/>
                </a:solidFill>
                <a:latin typeface="Nekst" panose="00000500000000000000" pitchFamily="2" charset="-52"/>
              </a:rPr>
              <a:t>ПРОБЛЕМА:</a:t>
            </a:r>
            <a:r>
              <a:rPr lang="ru-RU" sz="1600" dirty="0">
                <a:latin typeface="Nekst" panose="00000500000000000000" pitchFamily="2" charset="-52"/>
              </a:rPr>
              <a:t> </a:t>
            </a:r>
            <a:r>
              <a:rPr lang="ru-RU" sz="1600" b="1" dirty="0">
                <a:latin typeface="Nekst" panose="00000500000000000000" pitchFamily="2" charset="-52"/>
              </a:rPr>
              <a:t>Невозможность выполнять </a:t>
            </a:r>
            <a:r>
              <a:rPr lang="ru-RU" sz="1600" dirty="0">
                <a:latin typeface="Nekst" panose="00000500000000000000" pitchFamily="2" charset="-52"/>
              </a:rPr>
              <a:t>такие действия, как подача документов в профсоюз автоматизировано/ онлайн. </a:t>
            </a:r>
          </a:p>
          <a:p>
            <a:pPr>
              <a:lnSpc>
                <a:spcPct val="150000"/>
              </a:lnSpc>
            </a:pPr>
            <a:r>
              <a:rPr lang="ru-RU" sz="1600" b="1" dirty="0">
                <a:latin typeface="Nekst" panose="00000500000000000000" pitchFamily="2" charset="-52"/>
              </a:rPr>
              <a:t>Невозможность</a:t>
            </a:r>
            <a:r>
              <a:rPr lang="ru-RU" sz="1600" dirty="0">
                <a:latin typeface="Nekst" panose="00000500000000000000" pitchFamily="2" charset="-52"/>
              </a:rPr>
              <a:t> оперативно </a:t>
            </a:r>
            <a:r>
              <a:rPr lang="ru-RU" sz="1600" b="1" dirty="0">
                <a:latin typeface="Nekst" panose="00000500000000000000" pitchFamily="2" charset="-52"/>
              </a:rPr>
              <a:t>бронировать</a:t>
            </a:r>
            <a:r>
              <a:rPr lang="ru-RU" sz="1600" dirty="0">
                <a:latin typeface="Nekst" panose="00000500000000000000" pitchFamily="2" charset="-52"/>
              </a:rPr>
              <a:t> аудитории. Отсутствие навигации по корпусам (особенно актуально для студентов первого курса). </a:t>
            </a:r>
          </a:p>
        </p:txBody>
      </p:sp>
      <p:pic>
        <p:nvPicPr>
          <p:cNvPr id="5122" name="Picture 2" descr="Проблема – Бесплатные иконки: знаки">
            <a:extLst>
              <a:ext uri="{FF2B5EF4-FFF2-40B4-BE49-F238E27FC236}">
                <a16:creationId xmlns:a16="http://schemas.microsoft.com/office/drawing/2014/main" id="{FBCA7F2E-0B96-492D-BA3D-DB1F16CF3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60" y="833912"/>
            <a:ext cx="3303786" cy="330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0DBD1F-2C3C-4AA6-9219-01852B7360DB}"/>
              </a:ext>
            </a:extLst>
          </p:cNvPr>
          <p:cNvSpPr txBox="1"/>
          <p:nvPr/>
        </p:nvSpPr>
        <p:spPr>
          <a:xfrm>
            <a:off x="248200" y="225382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u="sng" dirty="0">
                <a:solidFill>
                  <a:srgbClr val="3B378D"/>
                </a:solidFill>
                <a:latin typeface="Nekst" panose="00000500000000000000" pitchFamily="2" charset="-52"/>
              </a:rPr>
              <a:t>Важность проекта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B152AA-A9B6-409C-A18A-974904C79C3B}"/>
              </a:ext>
            </a:extLst>
          </p:cNvPr>
          <p:cNvSpPr txBox="1"/>
          <p:nvPr/>
        </p:nvSpPr>
        <p:spPr>
          <a:xfrm>
            <a:off x="6278944" y="965971"/>
            <a:ext cx="539310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u="sng" dirty="0">
                <a:solidFill>
                  <a:srgbClr val="3B378D"/>
                </a:solidFill>
                <a:latin typeface="Nekst" panose="00000500000000000000" pitchFamily="2" charset="-52"/>
              </a:rPr>
              <a:t>СТРАТЕГИЧЕСКАЯ ЦЕЛЬ: </a:t>
            </a:r>
            <a:r>
              <a:rPr lang="ru-RU" sz="1600" dirty="0">
                <a:latin typeface="Nekst" panose="00000500000000000000" pitchFamily="2" charset="-52"/>
              </a:rPr>
              <a:t>Создание цифровой экосистемы, позволяющей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latin typeface="Nekst" panose="00000500000000000000" pitchFamily="2" charset="-52"/>
              </a:rPr>
              <a:t>оптимизировать работу университета и повысить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latin typeface="Nekst" panose="00000500000000000000" pitchFamily="2" charset="-52"/>
              </a:rPr>
              <a:t>качество образовательных процессов.</a:t>
            </a:r>
          </a:p>
          <a:p>
            <a:pPr>
              <a:lnSpc>
                <a:spcPct val="150000"/>
              </a:lnSpc>
            </a:pPr>
            <a:endParaRPr lang="ru-RU" sz="1600" dirty="0">
              <a:latin typeface="Neks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ru-RU" sz="1600" u="sng" dirty="0">
                <a:solidFill>
                  <a:srgbClr val="3B378D"/>
                </a:solidFill>
                <a:latin typeface="Nekst" panose="00000500000000000000" pitchFamily="2" charset="-52"/>
              </a:rPr>
              <a:t>ЦЕЛЬ В РАМКАХ ДАННОГО ПРОЕКТА: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latin typeface="Nekst" panose="00000500000000000000" pitchFamily="2" charset="-52"/>
              </a:rPr>
              <a:t>Создать 2 модуля цифровой экосистемы "бронирование аудиторий" до 31 декабря 2023г и "навигация по корпусам" до 30 июня 2024г. направленных на  создание условий для оперативно бронирования аудитории преподавателям и студентам и для повышения удобства в навигации по корпусам с помощью оцифровки процессов и объектов университета.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05723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dirty="0">
                  <a:latin typeface="Nekst" panose="00000500000000000000" pitchFamily="2" charset="-52"/>
                </a:rPr>
                <a:t>3</a:t>
              </a: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pic>
        <p:nvPicPr>
          <p:cNvPr id="2052" name="Picture 4" descr="Университет Стратегия развития Приоритет 2030">
            <a:extLst>
              <a:ext uri="{FF2B5EF4-FFF2-40B4-BE49-F238E27FC236}">
                <a16:creationId xmlns:a16="http://schemas.microsoft.com/office/drawing/2014/main" id="{F1A2B646-FE0D-4838-94B7-9DF47F515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" y="619950"/>
            <a:ext cx="3596626" cy="71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992209-5C0F-4B2B-B6CD-BD93DA74C124}"/>
              </a:ext>
            </a:extLst>
          </p:cNvPr>
          <p:cNvSpPr txBox="1"/>
          <p:nvPr/>
        </p:nvSpPr>
        <p:spPr>
          <a:xfrm>
            <a:off x="5196840" y="436624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Nekst" panose="00000500000000000000" pitchFamily="2" charset="-52"/>
              </a:rPr>
              <a:t>Проект 4.5 Управление и инфраструктурная трансформация: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Nekst" panose="00000500000000000000" pitchFamily="2" charset="-52"/>
              </a:rPr>
              <a:t>Политика цифровой трансформации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Nekst" panose="00000500000000000000" pitchFamily="2" charset="-52"/>
              </a:rPr>
              <a:t>Научная и инновационная политика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Nekst" panose="00000500000000000000" pitchFamily="2" charset="-52"/>
              </a:rPr>
              <a:t>Образовательная политика</a:t>
            </a:r>
          </a:p>
        </p:txBody>
      </p:sp>
      <p:sp>
        <p:nvSpPr>
          <p:cNvPr id="6" name="AutoShape 8" descr="Пресс-служба :: Министерство цифрового развития, связи и массовых  коммуникаций Российской Федерации">
            <a:extLst>
              <a:ext uri="{FF2B5EF4-FFF2-40B4-BE49-F238E27FC236}">
                <a16:creationId xmlns:a16="http://schemas.microsoft.com/office/drawing/2014/main" id="{7DA1BF97-F0EB-43E0-8D19-ABDB24B9C1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79420" cy="297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870B54-8606-4361-A728-8EF216DEB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840" y="1861116"/>
            <a:ext cx="3863744" cy="11375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32876-6272-48F3-B035-7D0A456DFDD7}"/>
              </a:ext>
            </a:extLst>
          </p:cNvPr>
          <p:cNvSpPr txBox="1"/>
          <p:nvPr/>
        </p:nvSpPr>
        <p:spPr>
          <a:xfrm>
            <a:off x="899160" y="2060542"/>
            <a:ext cx="6099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0" i="0" dirty="0">
                <a:solidFill>
                  <a:srgbClr val="000000"/>
                </a:solidFill>
                <a:effectLst/>
                <a:latin typeface="Nekst" panose="00000500000000000000" pitchFamily="2" charset="-52"/>
              </a:rPr>
              <a:t>Стратегии цифровой трансформации</a:t>
            </a:r>
          </a:p>
          <a:p>
            <a:pPr algn="l"/>
            <a:r>
              <a:rPr lang="ru-RU" sz="1600" b="0" i="0" dirty="0">
                <a:solidFill>
                  <a:srgbClr val="000000"/>
                </a:solidFill>
                <a:effectLst/>
                <a:latin typeface="Nekst" panose="00000500000000000000" pitchFamily="2" charset="-52"/>
              </a:rPr>
              <a:t>Задача правительства Томской области</a:t>
            </a:r>
          </a:p>
          <a:p>
            <a:pPr algn="l"/>
            <a:r>
              <a:rPr lang="ru-RU" sz="1600" b="0" i="0" dirty="0">
                <a:solidFill>
                  <a:srgbClr val="000000"/>
                </a:solidFill>
                <a:effectLst/>
                <a:latin typeface="Nekst" panose="00000500000000000000" pitchFamily="2" charset="-52"/>
              </a:rPr>
              <a:t>Раздел 4. п.1 ст.6 – 7 </a:t>
            </a:r>
          </a:p>
        </p:txBody>
      </p:sp>
      <p:pic>
        <p:nvPicPr>
          <p:cNvPr id="2060" name="Picture 12" descr="Импортозамещение по-русски: зависимость России от импорта технологий за 20  лет выросла в 12 раз и продолжает расти | Финансовый гений | Дзен">
            <a:extLst>
              <a:ext uri="{FF2B5EF4-FFF2-40B4-BE49-F238E27FC236}">
                <a16:creationId xmlns:a16="http://schemas.microsoft.com/office/drawing/2014/main" id="{DA3928D2-61E0-4E29-8166-EA007ECDD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02" y="3437777"/>
            <a:ext cx="4385317" cy="293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Индустрия 4.0: критерии цифровой зрелости и переход от документов к  требованиям - Connect-WIT">
            <a:extLst>
              <a:ext uri="{FF2B5EF4-FFF2-40B4-BE49-F238E27FC236}">
                <a16:creationId xmlns:a16="http://schemas.microsoft.com/office/drawing/2014/main" id="{A06C3C0A-3B47-452B-95F7-F21F41278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57022"/>
            <a:ext cx="4717597" cy="32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980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5AD9BD-1E2D-4C52-897C-DBEB6F4D2E40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latin typeface="Nekst" panose="00000500000000000000" pitchFamily="2" charset="-52"/>
              </a:rPr>
              <a:t>4</a:t>
            </a:r>
            <a:endParaRPr lang="ru-RU" dirty="0">
              <a:latin typeface="Nekst" panose="00000500000000000000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75DFA-827A-4F54-A0B1-4780511B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66628-1193-4273-B126-7860259CE904}"/>
              </a:ext>
            </a:extLst>
          </p:cNvPr>
          <p:cNvSpPr txBox="1"/>
          <p:nvPr/>
        </p:nvSpPr>
        <p:spPr>
          <a:xfrm>
            <a:off x="0" y="67416"/>
            <a:ext cx="5213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u="sng" dirty="0">
                <a:solidFill>
                  <a:srgbClr val="3B378D"/>
                </a:solidFill>
                <a:latin typeface="Nekst" panose="00000500000000000000" pitchFamily="2" charset="-52"/>
              </a:rPr>
              <a:t>Результаты анкетирования</a:t>
            </a:r>
          </a:p>
        </p:txBody>
      </p:sp>
      <p:graphicFrame>
        <p:nvGraphicFramePr>
          <p:cNvPr id="16" name="Диаграмма 15">
            <a:extLst>
              <a:ext uri="{FF2B5EF4-FFF2-40B4-BE49-F238E27FC236}">
                <a16:creationId xmlns:a16="http://schemas.microsoft.com/office/drawing/2014/main" id="{DDB84C4F-EC40-0C95-715F-CCB3A731AE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6120588"/>
              </p:ext>
            </p:extLst>
          </p:nvPr>
        </p:nvGraphicFramePr>
        <p:xfrm>
          <a:off x="6841087" y="808948"/>
          <a:ext cx="4399158" cy="2501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id="{418562BF-228B-1BC7-6E9A-94CC46C19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0633232"/>
              </p:ext>
            </p:extLst>
          </p:nvPr>
        </p:nvGraphicFramePr>
        <p:xfrm>
          <a:off x="817005" y="819336"/>
          <a:ext cx="4399158" cy="2491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388713AF-63E8-602E-C3B0-E8BC35D603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2010026"/>
              </p:ext>
            </p:extLst>
          </p:nvPr>
        </p:nvGraphicFramePr>
        <p:xfrm>
          <a:off x="6669962" y="3554508"/>
          <a:ext cx="4518789" cy="2766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643A6D36-19A1-8433-3EC7-710B830270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4517009"/>
              </p:ext>
            </p:extLst>
          </p:nvPr>
        </p:nvGraphicFramePr>
        <p:xfrm>
          <a:off x="1003249" y="3417835"/>
          <a:ext cx="4514370" cy="28883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7435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5AD9BD-1E2D-4C52-897C-DBEB6F4D2E40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/>
              <a:t>5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75DFA-827A-4F54-A0B1-4780511B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66628-1193-4273-B126-7860259CE904}"/>
              </a:ext>
            </a:extLst>
          </p:cNvPr>
          <p:cNvSpPr txBox="1"/>
          <p:nvPr/>
        </p:nvSpPr>
        <p:spPr>
          <a:xfrm>
            <a:off x="0" y="60424"/>
            <a:ext cx="5213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u="sng" dirty="0">
                <a:solidFill>
                  <a:srgbClr val="3B378D"/>
                </a:solidFill>
                <a:latin typeface="Nekst" panose="00000500000000000000" pitchFamily="2" charset="-52"/>
              </a:rPr>
              <a:t>Результаты анкетирования</a:t>
            </a:r>
          </a:p>
        </p:txBody>
      </p:sp>
      <p:graphicFrame>
        <p:nvGraphicFramePr>
          <p:cNvPr id="19" name="Диаграмма 18">
            <a:extLst>
              <a:ext uri="{FF2B5EF4-FFF2-40B4-BE49-F238E27FC236}">
                <a16:creationId xmlns:a16="http://schemas.microsoft.com/office/drawing/2014/main" id="{BCA664EB-5140-1A00-325A-50C93C5A6E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0196229"/>
              </p:ext>
            </p:extLst>
          </p:nvPr>
        </p:nvGraphicFramePr>
        <p:xfrm>
          <a:off x="571472" y="4123766"/>
          <a:ext cx="4672881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Диаграмма 19">
            <a:extLst>
              <a:ext uri="{FF2B5EF4-FFF2-40B4-BE49-F238E27FC236}">
                <a16:creationId xmlns:a16="http://schemas.microsoft.com/office/drawing/2014/main" id="{D5F6EA0B-FFF9-4354-B565-DB64FEB853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788928"/>
              </p:ext>
            </p:extLst>
          </p:nvPr>
        </p:nvGraphicFramePr>
        <p:xfrm>
          <a:off x="6553200" y="4123766"/>
          <a:ext cx="4594912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5473410C-4E9F-4A68-AF0E-1BDE16A7A8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011328"/>
              </p:ext>
            </p:extLst>
          </p:nvPr>
        </p:nvGraphicFramePr>
        <p:xfrm>
          <a:off x="571472" y="914546"/>
          <a:ext cx="4841229" cy="3039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E842B78F-0C2E-8077-2FCE-1C0CA47637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1151603"/>
              </p:ext>
            </p:extLst>
          </p:nvPr>
        </p:nvGraphicFramePr>
        <p:xfrm>
          <a:off x="6395347" y="1033069"/>
          <a:ext cx="4927077" cy="3007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767357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dirty="0">
                  <a:latin typeface="Nekst" panose="00000500000000000000" pitchFamily="2" charset="-52"/>
                </a:rPr>
                <a:t>6</a:t>
              </a: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87EB78DC-0055-448A-9F4D-B4F54EDFC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593851"/>
              </p:ext>
            </p:extLst>
          </p:nvPr>
        </p:nvGraphicFramePr>
        <p:xfrm>
          <a:off x="-1" y="713872"/>
          <a:ext cx="11742001" cy="6144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000">
                  <a:extLst>
                    <a:ext uri="{9D8B030D-6E8A-4147-A177-3AD203B41FA5}">
                      <a16:colId xmlns:a16="http://schemas.microsoft.com/office/drawing/2014/main" val="2673591610"/>
                    </a:ext>
                  </a:extLst>
                </a:gridCol>
                <a:gridCol w="1957000">
                  <a:extLst>
                    <a:ext uri="{9D8B030D-6E8A-4147-A177-3AD203B41FA5}">
                      <a16:colId xmlns:a16="http://schemas.microsoft.com/office/drawing/2014/main" val="3986191751"/>
                    </a:ext>
                  </a:extLst>
                </a:gridCol>
                <a:gridCol w="3721777">
                  <a:extLst>
                    <a:ext uri="{9D8B030D-6E8A-4147-A177-3AD203B41FA5}">
                      <a16:colId xmlns:a16="http://schemas.microsoft.com/office/drawing/2014/main" val="2150760593"/>
                    </a:ext>
                  </a:extLst>
                </a:gridCol>
                <a:gridCol w="1488042">
                  <a:extLst>
                    <a:ext uri="{9D8B030D-6E8A-4147-A177-3AD203B41FA5}">
                      <a16:colId xmlns:a16="http://schemas.microsoft.com/office/drawing/2014/main" val="3313854736"/>
                    </a:ext>
                  </a:extLst>
                </a:gridCol>
                <a:gridCol w="1420016">
                  <a:extLst>
                    <a:ext uri="{9D8B030D-6E8A-4147-A177-3AD203B41FA5}">
                      <a16:colId xmlns:a16="http://schemas.microsoft.com/office/drawing/2014/main" val="2757416904"/>
                    </a:ext>
                  </a:extLst>
                </a:gridCol>
                <a:gridCol w="1198166">
                  <a:extLst>
                    <a:ext uri="{9D8B030D-6E8A-4147-A177-3AD203B41FA5}">
                      <a16:colId xmlns:a16="http://schemas.microsoft.com/office/drawing/2014/main" val="2070387104"/>
                    </a:ext>
                  </a:extLst>
                </a:gridCol>
              </a:tblGrid>
              <a:tr h="1206368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Neks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ysClr val="windowText" lastClr="000000"/>
                          </a:solidFill>
                          <a:latin typeface="Nekst" panose="00000500000000000000" pitchFamily="2" charset="-52"/>
                        </a:rPr>
                        <a:t>Есть возможность брони?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ysClr val="windowText" lastClr="000000"/>
                          </a:solidFill>
                          <a:latin typeface="Nekst" panose="00000500000000000000" pitchFamily="2" charset="-52"/>
                        </a:rPr>
                        <a:t>Есть навигация?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ysClr val="windowText" lastClr="000000"/>
                          </a:solidFill>
                          <a:latin typeface="Nekst" panose="00000500000000000000" pitchFamily="2" charset="-52"/>
                        </a:rPr>
                        <a:t>Есть карты корпусов (внутри)?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ysClr val="windowText" lastClr="000000"/>
                          </a:solidFill>
                          <a:latin typeface="Nekst" panose="00000500000000000000" pitchFamily="2" charset="-52"/>
                        </a:rPr>
                        <a:t>Нужно ли вводить бронирование?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ysClr val="windowText" lastClr="000000"/>
                          </a:solidFill>
                          <a:latin typeface="Nekst" panose="00000500000000000000" pitchFamily="2" charset="-52"/>
                        </a:rPr>
                        <a:t>Нужно ли вводить навигацию?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983591"/>
                  </a:ext>
                </a:extLst>
              </a:tr>
              <a:tr h="556653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solidFill>
                          <a:schemeClr val="bg2"/>
                        </a:solidFill>
                        <a:latin typeface="Nekst" panose="00000500000000000000" pitchFamily="2" charset="-52"/>
                      </a:endParaRPr>
                    </a:p>
                    <a:p>
                      <a:pPr algn="ctr"/>
                      <a:r>
                        <a:rPr lang="ru-RU" sz="1600" dirty="0">
                          <a:solidFill>
                            <a:schemeClr val="bg2"/>
                          </a:solidFill>
                          <a:latin typeface="Nekst" panose="00000500000000000000" pitchFamily="2" charset="-52"/>
                        </a:rPr>
                        <a:t>ТУСУР (32)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37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Nekst" panose="00000500000000000000" pitchFamily="2" charset="-52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Nekst" panose="00000500000000000000" pitchFamily="2" charset="-52"/>
                        </a:rPr>
                        <a:t>м/у корпусами</a:t>
                      </a:r>
                      <a:br>
                        <a:rPr lang="ru-RU" sz="1600" dirty="0">
                          <a:latin typeface="Nekst" panose="00000500000000000000" pitchFamily="2" charset="-52"/>
                        </a:rPr>
                      </a:br>
                      <a:r>
                        <a:rPr lang="en-US" sz="1600" dirty="0">
                          <a:latin typeface="Nekst" panose="00000500000000000000" pitchFamily="2" charset="-52"/>
                        </a:rPr>
                        <a:t>API </a:t>
                      </a:r>
                      <a:r>
                        <a:rPr lang="ru-RU" sz="1600" dirty="0" err="1">
                          <a:latin typeface="Nekst" panose="00000500000000000000" pitchFamily="2" charset="-52"/>
                        </a:rPr>
                        <a:t>Яндекс.Карты</a:t>
                      </a:r>
                      <a:endParaRPr lang="ru-RU" sz="1600" dirty="0">
                        <a:latin typeface="Neks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Nekst" panose="00000500000000000000" pitchFamily="2" charset="-52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Nekst" panose="00000500000000000000" pitchFamily="2" charset="-52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Nekst" panose="00000500000000000000" pitchFamily="2" charset="-52"/>
                        </a:rPr>
                        <a:t>Да</a:t>
                      </a:r>
                    </a:p>
                    <a:p>
                      <a:pPr algn="ctr"/>
                      <a:endParaRPr lang="ru-RU" sz="1600" dirty="0">
                        <a:latin typeface="Neks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923476"/>
                  </a:ext>
                </a:extLst>
              </a:tr>
              <a:tr h="791033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Nekst" panose="00000500000000000000" pitchFamily="2" charset="-52"/>
                      </a:endParaRPr>
                    </a:p>
                    <a:p>
                      <a:pPr algn="ctr"/>
                      <a:r>
                        <a:rPr lang="ru-RU" sz="1600" dirty="0">
                          <a:solidFill>
                            <a:schemeClr val="bg2"/>
                          </a:solidFill>
                          <a:latin typeface="Nekst" panose="00000500000000000000" pitchFamily="2" charset="-52"/>
                        </a:rPr>
                        <a:t>ТГУ (12)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Nekst" panose="00000500000000000000" pitchFamily="2" charset="-52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Nekst" panose="00000500000000000000" pitchFamily="2" charset="-52"/>
                        </a:rPr>
                        <a:t>м/у корпусами</a:t>
                      </a:r>
                      <a:br>
                        <a:rPr lang="ru-RU" sz="1600" dirty="0">
                          <a:latin typeface="Nekst" panose="00000500000000000000" pitchFamily="2" charset="-52"/>
                        </a:rPr>
                      </a:br>
                      <a:r>
                        <a:rPr lang="en-US" sz="1600" dirty="0">
                          <a:latin typeface="Nekst" panose="00000500000000000000" pitchFamily="2" charset="-52"/>
                        </a:rPr>
                        <a:t>API </a:t>
                      </a:r>
                      <a:r>
                        <a:rPr lang="ru-RU" sz="1600" dirty="0" err="1">
                          <a:latin typeface="Nekst" panose="00000500000000000000" pitchFamily="2" charset="-52"/>
                        </a:rPr>
                        <a:t>Яндекс.Карты</a:t>
                      </a:r>
                      <a:endParaRPr lang="ru-RU" sz="1600" dirty="0">
                        <a:latin typeface="Nekst" panose="00000500000000000000" pitchFamily="2" charset="-52"/>
                      </a:endParaRPr>
                    </a:p>
                    <a:p>
                      <a:pPr algn="ctr"/>
                      <a:endParaRPr lang="ru-RU" sz="1600" dirty="0">
                        <a:latin typeface="Neks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Nekst" panose="00000500000000000000" pitchFamily="2" charset="-52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Nekst" panose="00000500000000000000" pitchFamily="2" charset="-52"/>
                        </a:rPr>
                        <a:t>Да</a:t>
                      </a:r>
                    </a:p>
                    <a:p>
                      <a:pPr algn="ctr"/>
                      <a:endParaRPr lang="ru-RU" sz="1600" dirty="0">
                        <a:latin typeface="Neks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Nekst" panose="00000500000000000000" pitchFamily="2" charset="-52"/>
                        </a:rPr>
                        <a:t>Да</a:t>
                      </a:r>
                    </a:p>
                    <a:p>
                      <a:pPr algn="ctr"/>
                      <a:endParaRPr lang="ru-RU" sz="1600" dirty="0">
                        <a:latin typeface="Neks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587560"/>
                  </a:ext>
                </a:extLst>
              </a:tr>
              <a:tr h="1025413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Nekst" panose="00000500000000000000" pitchFamily="2" charset="-52"/>
                      </a:endParaRPr>
                    </a:p>
                    <a:p>
                      <a:pPr algn="ctr"/>
                      <a:r>
                        <a:rPr lang="ru-RU" sz="1600" dirty="0">
                          <a:solidFill>
                            <a:schemeClr val="bg2"/>
                          </a:solidFill>
                          <a:latin typeface="Nekst" panose="00000500000000000000" pitchFamily="2" charset="-52"/>
                        </a:rPr>
                        <a:t>ТПУ (9)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Nekst" panose="00000500000000000000" pitchFamily="2" charset="-52"/>
                        </a:rPr>
                        <a:t>Коворкинг очно</a:t>
                      </a:r>
                      <a:br>
                        <a:rPr lang="ru-RU" sz="1600" dirty="0">
                          <a:latin typeface="Nekst" panose="00000500000000000000" pitchFamily="2" charset="-52"/>
                        </a:rPr>
                      </a:br>
                      <a:r>
                        <a:rPr lang="ru-RU" sz="1600" dirty="0">
                          <a:latin typeface="Nekst" panose="00000500000000000000" pitchFamily="2" charset="-52"/>
                        </a:rPr>
                        <a:t>Онлайн: лица, имеющие доступ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Nekst" panose="00000500000000000000" pitchFamily="2" charset="-52"/>
                        </a:rPr>
                        <a:t>м/у корпусами</a:t>
                      </a:r>
                      <a:br>
                        <a:rPr lang="ru-RU" sz="1600" dirty="0">
                          <a:latin typeface="Nekst" panose="00000500000000000000" pitchFamily="2" charset="-52"/>
                        </a:rPr>
                      </a:br>
                      <a:r>
                        <a:rPr lang="en-US" sz="1600" dirty="0">
                          <a:latin typeface="Nekst" panose="00000500000000000000" pitchFamily="2" charset="-52"/>
                        </a:rPr>
                        <a:t>API </a:t>
                      </a:r>
                      <a:r>
                        <a:rPr lang="ru-RU" sz="1600" dirty="0" err="1">
                          <a:latin typeface="Nekst" panose="00000500000000000000" pitchFamily="2" charset="-52"/>
                        </a:rPr>
                        <a:t>Яндекс.Карты</a:t>
                      </a:r>
                      <a:endParaRPr lang="ru-RU" sz="1600" dirty="0">
                        <a:latin typeface="Nekst" panose="00000500000000000000" pitchFamily="2" charset="-52"/>
                      </a:endParaRPr>
                    </a:p>
                    <a:p>
                      <a:pPr algn="ctr"/>
                      <a:endParaRPr lang="ru-RU" sz="1600" dirty="0">
                        <a:latin typeface="Neks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Nekst" panose="00000500000000000000" pitchFamily="2" charset="-52"/>
                        </a:rPr>
                        <a:t>Да (по переходу через</a:t>
                      </a:r>
                      <a:r>
                        <a:rPr lang="en-US" sz="1600" dirty="0">
                          <a:latin typeface="Nekst" panose="00000500000000000000" pitchFamily="2" charset="-52"/>
                        </a:rPr>
                        <a:t> QR</a:t>
                      </a:r>
                      <a:r>
                        <a:rPr lang="ru-RU" sz="1600" dirty="0">
                          <a:latin typeface="Nekst" panose="00000500000000000000" pitchFamily="2" charset="-52"/>
                        </a:rPr>
                        <a:t>-коды)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Nekst" panose="00000500000000000000" pitchFamily="2" charset="-52"/>
                        </a:rPr>
                        <a:t>Да</a:t>
                      </a:r>
                    </a:p>
                    <a:p>
                      <a:pPr algn="ctr"/>
                      <a:endParaRPr lang="ru-RU" sz="1600" dirty="0">
                        <a:latin typeface="Neks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Nekst" panose="00000500000000000000" pitchFamily="2" charset="-52"/>
                        </a:rPr>
                        <a:t>Да</a:t>
                      </a:r>
                    </a:p>
                    <a:p>
                      <a:pPr algn="ctr"/>
                      <a:endParaRPr lang="ru-RU" sz="1600" dirty="0">
                        <a:latin typeface="Neks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847593"/>
                  </a:ext>
                </a:extLst>
              </a:tr>
              <a:tr h="791033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bg2"/>
                          </a:solidFill>
                          <a:latin typeface="Nekst" panose="00000500000000000000" pitchFamily="2" charset="-52"/>
                        </a:rPr>
                        <a:t>ТГАСУ (3)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Nekst" panose="00000500000000000000" pitchFamily="2" charset="-52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Nekst" panose="00000500000000000000" pitchFamily="2" charset="-52"/>
                        </a:rPr>
                        <a:t>м/у корпусами</a:t>
                      </a:r>
                      <a:br>
                        <a:rPr lang="ru-RU" sz="1600" dirty="0">
                          <a:latin typeface="Nekst" panose="00000500000000000000" pitchFamily="2" charset="-52"/>
                        </a:rPr>
                      </a:br>
                      <a:r>
                        <a:rPr lang="en-US" sz="1600" dirty="0">
                          <a:latin typeface="Nekst" panose="00000500000000000000" pitchFamily="2" charset="-52"/>
                        </a:rPr>
                        <a:t>API </a:t>
                      </a:r>
                      <a:r>
                        <a:rPr lang="ru-RU" sz="1600" dirty="0" err="1">
                          <a:latin typeface="Nekst" panose="00000500000000000000" pitchFamily="2" charset="-52"/>
                        </a:rPr>
                        <a:t>Яндекс.Карты</a:t>
                      </a:r>
                      <a:endParaRPr lang="ru-RU" sz="1600" dirty="0">
                        <a:latin typeface="Nekst" panose="00000500000000000000" pitchFamily="2" charset="-52"/>
                      </a:endParaRPr>
                    </a:p>
                    <a:p>
                      <a:pPr algn="ctr"/>
                      <a:endParaRPr lang="ru-RU" sz="1600" dirty="0">
                        <a:latin typeface="Neks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Nekst" panose="00000500000000000000" pitchFamily="2" charset="-52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Nekst" panose="00000500000000000000" pitchFamily="2" charset="-52"/>
                        </a:rPr>
                        <a:t>Да</a:t>
                      </a:r>
                    </a:p>
                    <a:p>
                      <a:pPr algn="ctr"/>
                      <a:endParaRPr lang="ru-RU" sz="1600" dirty="0">
                        <a:latin typeface="Neks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Nekst" panose="00000500000000000000" pitchFamily="2" charset="-52"/>
                        </a:rPr>
                        <a:t>Да</a:t>
                      </a:r>
                    </a:p>
                    <a:p>
                      <a:pPr algn="ctr"/>
                      <a:endParaRPr lang="ru-RU" sz="1600" dirty="0">
                        <a:latin typeface="Neks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749239"/>
                  </a:ext>
                </a:extLst>
              </a:tr>
              <a:tr h="791033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solidFill>
                          <a:schemeClr val="bg2"/>
                        </a:solidFill>
                        <a:latin typeface="Nekst" panose="00000500000000000000" pitchFamily="2" charset="-52"/>
                      </a:endParaRPr>
                    </a:p>
                    <a:p>
                      <a:pPr algn="ctr"/>
                      <a:r>
                        <a:rPr lang="ru-RU" sz="1600" dirty="0">
                          <a:solidFill>
                            <a:schemeClr val="bg2"/>
                          </a:solidFill>
                          <a:latin typeface="Nekst" panose="00000500000000000000" pitchFamily="2" charset="-52"/>
                        </a:rPr>
                        <a:t>ТГПУ (2)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Nekst" panose="00000500000000000000" pitchFamily="2" charset="-52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Nekst" panose="00000500000000000000" pitchFamily="2" charset="-52"/>
                        </a:rPr>
                        <a:t>м/у корпусами</a:t>
                      </a:r>
                      <a:br>
                        <a:rPr lang="ru-RU" sz="1600" dirty="0">
                          <a:latin typeface="Nekst" panose="00000500000000000000" pitchFamily="2" charset="-52"/>
                        </a:rPr>
                      </a:br>
                      <a:r>
                        <a:rPr lang="en-US" sz="1600" dirty="0">
                          <a:latin typeface="Nekst" panose="00000500000000000000" pitchFamily="2" charset="-52"/>
                        </a:rPr>
                        <a:t>API </a:t>
                      </a:r>
                      <a:r>
                        <a:rPr lang="ru-RU" sz="1600" dirty="0" err="1">
                          <a:latin typeface="Nekst" panose="00000500000000000000" pitchFamily="2" charset="-52"/>
                        </a:rPr>
                        <a:t>Яндекс.Карты</a:t>
                      </a:r>
                      <a:endParaRPr lang="ru-RU" sz="1600" dirty="0">
                        <a:latin typeface="Nekst" panose="00000500000000000000" pitchFamily="2" charset="-52"/>
                      </a:endParaRPr>
                    </a:p>
                    <a:p>
                      <a:pPr algn="ctr"/>
                      <a:endParaRPr lang="ru-RU" sz="1600" dirty="0">
                        <a:latin typeface="Neks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Nekst" panose="00000500000000000000" pitchFamily="2" charset="-52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Nekst" panose="00000500000000000000" pitchFamily="2" charset="-52"/>
                        </a:rPr>
                        <a:t>Да</a:t>
                      </a:r>
                    </a:p>
                    <a:p>
                      <a:pPr algn="ctr"/>
                      <a:endParaRPr lang="ru-RU" sz="1600" dirty="0">
                        <a:latin typeface="Neks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Nekst" panose="00000500000000000000" pitchFamily="2" charset="-52"/>
                        </a:rPr>
                        <a:t>Да</a:t>
                      </a:r>
                    </a:p>
                    <a:p>
                      <a:pPr algn="ctr"/>
                      <a:endParaRPr lang="ru-RU" sz="1600" dirty="0">
                        <a:latin typeface="Neks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152275"/>
                  </a:ext>
                </a:extLst>
              </a:tr>
              <a:tr h="791033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solidFill>
                          <a:schemeClr val="bg2"/>
                        </a:solidFill>
                        <a:latin typeface="Nekst" panose="00000500000000000000" pitchFamily="2" charset="-52"/>
                      </a:endParaRPr>
                    </a:p>
                    <a:p>
                      <a:pPr algn="ctr"/>
                      <a:r>
                        <a:rPr lang="ru-RU" sz="1600" dirty="0" err="1">
                          <a:solidFill>
                            <a:schemeClr val="bg2"/>
                          </a:solidFill>
                          <a:latin typeface="Nekst" panose="00000500000000000000" pitchFamily="2" charset="-52"/>
                        </a:rPr>
                        <a:t>СибГМУ</a:t>
                      </a:r>
                      <a:r>
                        <a:rPr lang="ru-RU" sz="1600" dirty="0">
                          <a:solidFill>
                            <a:schemeClr val="bg2"/>
                          </a:solidFill>
                          <a:latin typeface="Nekst" panose="00000500000000000000" pitchFamily="2" charset="-52"/>
                        </a:rPr>
                        <a:t> (3)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Nekst" panose="00000500000000000000" pitchFamily="2" charset="-52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Nekst" panose="00000500000000000000" pitchFamily="2" charset="-52"/>
                        </a:rPr>
                        <a:t>м/у корпусами</a:t>
                      </a:r>
                      <a:br>
                        <a:rPr lang="ru-RU" sz="1600" dirty="0">
                          <a:latin typeface="Nekst" panose="00000500000000000000" pitchFamily="2" charset="-52"/>
                        </a:rPr>
                      </a:br>
                      <a:r>
                        <a:rPr lang="en-US" sz="1600" dirty="0">
                          <a:latin typeface="Nekst" panose="00000500000000000000" pitchFamily="2" charset="-52"/>
                        </a:rPr>
                        <a:t>API </a:t>
                      </a:r>
                      <a:r>
                        <a:rPr lang="ru-RU" sz="1600" dirty="0" err="1">
                          <a:latin typeface="Nekst" panose="00000500000000000000" pitchFamily="2" charset="-52"/>
                        </a:rPr>
                        <a:t>Яндекс.Карты</a:t>
                      </a:r>
                      <a:endParaRPr lang="ru-RU" sz="1600" dirty="0">
                        <a:latin typeface="Nekst" panose="00000500000000000000" pitchFamily="2" charset="-52"/>
                      </a:endParaRPr>
                    </a:p>
                    <a:p>
                      <a:pPr algn="ctr"/>
                      <a:endParaRPr lang="ru-RU" sz="1600" dirty="0">
                        <a:latin typeface="Neks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Nekst" panose="00000500000000000000" pitchFamily="2" charset="-52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Nekst" panose="00000500000000000000" pitchFamily="2" charset="-52"/>
                        </a:rPr>
                        <a:t>Да</a:t>
                      </a:r>
                    </a:p>
                    <a:p>
                      <a:pPr algn="ctr"/>
                      <a:endParaRPr lang="ru-RU" sz="1600" dirty="0">
                        <a:latin typeface="Neks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Nekst" panose="00000500000000000000" pitchFamily="2" charset="-52"/>
                        </a:rPr>
                        <a:t>Да</a:t>
                      </a:r>
                    </a:p>
                    <a:p>
                      <a:pPr algn="ctr"/>
                      <a:endParaRPr lang="ru-RU" sz="1600" dirty="0">
                        <a:latin typeface="Neks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6293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302077E-31C8-4EF8-A5FE-163D64BA2942}"/>
              </a:ext>
            </a:extLst>
          </p:cNvPr>
          <p:cNvSpPr txBox="1"/>
          <p:nvPr/>
        </p:nvSpPr>
        <p:spPr>
          <a:xfrm>
            <a:off x="0" y="63949"/>
            <a:ext cx="1188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>
                <a:solidFill>
                  <a:srgbClr val="3B378D"/>
                </a:solidFill>
                <a:latin typeface="Nekst" panose="00000500000000000000" pitchFamily="2" charset="-52"/>
              </a:rPr>
              <a:t>Результаты анкетирования студентов других ВУЗов Томска</a:t>
            </a:r>
          </a:p>
        </p:txBody>
      </p:sp>
    </p:spTree>
    <p:extLst>
      <p:ext uri="{BB962C8B-B14F-4D97-AF65-F5344CB8AC3E}">
        <p14:creationId xmlns:p14="http://schemas.microsoft.com/office/powerpoint/2010/main" val="3650240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dirty="0">
                  <a:latin typeface="Nekst" panose="00000500000000000000" pitchFamily="2" charset="-52"/>
                </a:rPr>
                <a:t>7</a:t>
              </a: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sp>
        <p:nvSpPr>
          <p:cNvPr id="6" name="AutoShape 8" descr="Пресс-служба :: Министерство цифрового развития, связи и массовых  коммуникаций Российской Федерации">
            <a:extLst>
              <a:ext uri="{FF2B5EF4-FFF2-40B4-BE49-F238E27FC236}">
                <a16:creationId xmlns:a16="http://schemas.microsoft.com/office/drawing/2014/main" id="{7DA1BF97-F0EB-43E0-8D19-ABDB24B9C1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79420" cy="297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E292FC-4471-492F-876E-10DDF943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476" y="2923037"/>
            <a:ext cx="6841924" cy="39349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0EB7F6-E5F8-4296-93F1-2D0B90915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447367" cy="305108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61196D0-CC77-462D-8FE3-C6118C2F8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343" y="1921954"/>
            <a:ext cx="6522238" cy="34071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AFF97E-0CFF-475B-B30F-5DF9A6C3DFE3}"/>
              </a:ext>
            </a:extLst>
          </p:cNvPr>
          <p:cNvSpPr txBox="1"/>
          <p:nvPr/>
        </p:nvSpPr>
        <p:spPr>
          <a:xfrm>
            <a:off x="6689547" y="478225"/>
            <a:ext cx="153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Nekst" panose="00000500000000000000" pitchFamily="2" charset="-52"/>
              </a:rPr>
              <a:t> ТУСУР</a:t>
            </a: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868A969C-273B-4ECE-8555-C72B653C13A5}"/>
              </a:ext>
            </a:extLst>
          </p:cNvPr>
          <p:cNvCxnSpPr/>
          <p:nvPr/>
        </p:nvCxnSpPr>
        <p:spPr>
          <a:xfrm flipH="1">
            <a:off x="6447367" y="1159328"/>
            <a:ext cx="1676097" cy="0"/>
          </a:xfrm>
          <a:prstGeom prst="straightConnector1">
            <a:avLst/>
          </a:prstGeom>
          <a:ln w="57150">
            <a:solidFill>
              <a:srgbClr val="3B37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F1310ED-9E49-4CF4-B78F-B70409566E23}"/>
              </a:ext>
            </a:extLst>
          </p:cNvPr>
          <p:cNvSpPr txBox="1"/>
          <p:nvPr/>
        </p:nvSpPr>
        <p:spPr>
          <a:xfrm>
            <a:off x="3096572" y="5596725"/>
            <a:ext cx="1524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Nekst" panose="00000500000000000000" pitchFamily="2" charset="-52"/>
              </a:rPr>
              <a:t> ТГАСУ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BCB46EAC-E41D-409A-8002-7EB2A073F1BB}"/>
              </a:ext>
            </a:extLst>
          </p:cNvPr>
          <p:cNvCxnSpPr>
            <a:cxnSpLocks/>
          </p:cNvCxnSpPr>
          <p:nvPr/>
        </p:nvCxnSpPr>
        <p:spPr>
          <a:xfrm>
            <a:off x="2930290" y="6119945"/>
            <a:ext cx="1707024" cy="0"/>
          </a:xfrm>
          <a:prstGeom prst="straightConnector1">
            <a:avLst/>
          </a:prstGeom>
          <a:ln w="57150">
            <a:solidFill>
              <a:srgbClr val="8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EBB2AF0-CCBB-4485-86D1-3B78C60C0C37}"/>
              </a:ext>
            </a:extLst>
          </p:cNvPr>
          <p:cNvSpPr txBox="1"/>
          <p:nvPr/>
        </p:nvSpPr>
        <p:spPr>
          <a:xfrm>
            <a:off x="9312752" y="1919672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Nekst" panose="00000500000000000000" pitchFamily="2" charset="-52"/>
              </a:rPr>
              <a:t> ТГУ</a:t>
            </a: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45122ECE-8BA1-44E1-80C8-185960AE6D78}"/>
              </a:ext>
            </a:extLst>
          </p:cNvPr>
          <p:cNvCxnSpPr/>
          <p:nvPr/>
        </p:nvCxnSpPr>
        <p:spPr>
          <a:xfrm flipH="1">
            <a:off x="8831724" y="2472076"/>
            <a:ext cx="167609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509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dirty="0">
                  <a:latin typeface="Nekst" panose="00000500000000000000" pitchFamily="2" charset="-52"/>
                </a:rPr>
                <a:t>8</a:t>
              </a: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B32557-530C-42EE-9E2D-04EB2E51D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07"/>
          <a:stretch/>
        </p:blipFill>
        <p:spPr>
          <a:xfrm>
            <a:off x="6176678" y="448237"/>
            <a:ext cx="5547356" cy="58898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D68CE6-AA09-418E-BA98-9343036A64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4" r="663"/>
          <a:stretch/>
        </p:blipFill>
        <p:spPr>
          <a:xfrm>
            <a:off x="393798" y="564925"/>
            <a:ext cx="5369860" cy="2789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372DDE-BB52-4E11-9497-54E543618DF1}"/>
              </a:ext>
            </a:extLst>
          </p:cNvPr>
          <p:cNvSpPr txBox="1"/>
          <p:nvPr/>
        </p:nvSpPr>
        <p:spPr>
          <a:xfrm>
            <a:off x="0" y="-97629"/>
            <a:ext cx="4620986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3C388D"/>
              </a:buClr>
            </a:pPr>
            <a:r>
              <a:rPr lang="ru-RU" sz="2800" u="sng" dirty="0">
                <a:solidFill>
                  <a:srgbClr val="3C388D"/>
                </a:solidFill>
                <a:latin typeface="Nekst" panose="00000500000000000000" pitchFamily="2" charset="-52"/>
              </a:rPr>
              <a:t>Дизайн интерфейса</a:t>
            </a:r>
            <a:endParaRPr lang="ru-RU" sz="2800" dirty="0">
              <a:latin typeface="Nekst" panose="00000500000000000000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D5BE10-5E7C-4FC4-9DE1-BEA3F7118D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61" t="10193" r="15787" b="7014"/>
          <a:stretch/>
        </p:blipFill>
        <p:spPr>
          <a:xfrm>
            <a:off x="480718" y="3354769"/>
            <a:ext cx="5489450" cy="34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9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205DBB-076C-4774-984F-98B3B75A49BC}"/>
              </a:ext>
            </a:extLst>
          </p:cNvPr>
          <p:cNvSpPr txBox="1"/>
          <p:nvPr/>
        </p:nvSpPr>
        <p:spPr>
          <a:xfrm>
            <a:off x="0" y="62406"/>
            <a:ext cx="6378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u="sng" dirty="0">
                <a:solidFill>
                  <a:srgbClr val="3B378D"/>
                </a:solidFill>
                <a:latin typeface="Nekst" panose="00000500000000000000" pitchFamily="2" charset="-52"/>
              </a:rPr>
              <a:t>Критерии для выбора помещения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7F32FF-3D66-4AED-B60C-6D7381EDD1B8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>
                <a:latin typeface="Nekst" panose="00000500000000000000" pitchFamily="2" charset="-52"/>
              </a:rPr>
              <a:t>9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90DF46-F100-48E3-B009-685E1521F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E630C2-F83C-46F5-AE88-129B27DD238A}"/>
              </a:ext>
            </a:extLst>
          </p:cNvPr>
          <p:cNvSpPr txBox="1"/>
          <p:nvPr/>
        </p:nvSpPr>
        <p:spPr>
          <a:xfrm>
            <a:off x="475925" y="1059555"/>
            <a:ext cx="107417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solidFill>
                  <a:srgbClr val="3B378D"/>
                </a:solidFill>
                <a:latin typeface="Nekst" panose="00000500000000000000" pitchFamily="2" charset="-52"/>
              </a:rPr>
              <a:t>Номер аудитории: </a:t>
            </a:r>
          </a:p>
          <a:p>
            <a:r>
              <a:rPr lang="ru-RU" sz="1600" dirty="0">
                <a:latin typeface="Nekst" panose="00000500000000000000" pitchFamily="2" charset="-52"/>
              </a:rPr>
              <a:t>Уникальный идентификатор каждой аудитории для удобства поиска и бронирования</a:t>
            </a:r>
          </a:p>
          <a:p>
            <a:r>
              <a:rPr lang="ru-RU" sz="1600" b="1" dirty="0">
                <a:latin typeface="Nekst" panose="00000500000000000000" pitchFamily="2" charset="-52"/>
              </a:rPr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  <a:latin typeface="Nekst" panose="00000500000000000000" pitchFamily="2" charset="-52"/>
              </a:rPr>
              <a:t>Вместимость: </a:t>
            </a:r>
          </a:p>
          <a:p>
            <a:r>
              <a:rPr lang="ru-RU" sz="1600" dirty="0">
                <a:latin typeface="Nekst" panose="00000500000000000000" pitchFamily="2" charset="-52"/>
              </a:rPr>
              <a:t>Количество мест в аудитории, чтобы студенты могли выбирать подходящее помещение в зависимости от количества человек в группе</a:t>
            </a:r>
          </a:p>
          <a:p>
            <a:r>
              <a:rPr lang="ru-RU" sz="1600" b="1" dirty="0">
                <a:latin typeface="Nekst" panose="00000500000000000000" pitchFamily="2" charset="-52"/>
              </a:rPr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  <a:latin typeface="Nekst" panose="00000500000000000000" pitchFamily="2" charset="-52"/>
              </a:rPr>
              <a:t>Оборудование: </a:t>
            </a:r>
          </a:p>
          <a:p>
            <a:r>
              <a:rPr lang="ru-RU" sz="1600" dirty="0">
                <a:latin typeface="Nekst" panose="00000500000000000000" pitchFamily="2" charset="-52"/>
              </a:rPr>
              <a:t>Список технического оборудования (проектор, доска, аудиосистема и т.д.), доступного в аудитории</a:t>
            </a:r>
          </a:p>
          <a:p>
            <a:r>
              <a:rPr lang="ru-RU" sz="1800" b="1" dirty="0">
                <a:latin typeface="Nekst" panose="00000500000000000000" pitchFamily="2" charset="-52"/>
              </a:rPr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  <a:latin typeface="Nekst" panose="00000500000000000000" pitchFamily="2" charset="-52"/>
              </a:rPr>
              <a:t>Тип помещения: </a:t>
            </a:r>
          </a:p>
          <a:p>
            <a:r>
              <a:rPr lang="ru-RU" sz="1600" dirty="0">
                <a:latin typeface="Nekst" panose="00000500000000000000" pitchFamily="2" charset="-52"/>
              </a:rPr>
              <a:t>Лекционная, семинарская, компьютерная лаборатория и иные помещения университета</a:t>
            </a:r>
          </a:p>
          <a:p>
            <a:endParaRPr lang="ru-RU" sz="1800" b="1" dirty="0">
              <a:latin typeface="Nekst" panose="00000500000000000000" pitchFamily="2" charset="-52"/>
            </a:endParaRPr>
          </a:p>
          <a:p>
            <a:r>
              <a:rPr lang="ru-RU" sz="1800" b="1" u="sng" dirty="0">
                <a:solidFill>
                  <a:srgbClr val="3B378D"/>
                </a:solidFill>
                <a:latin typeface="Nekst" panose="00000500000000000000" pitchFamily="2" charset="-52"/>
              </a:rPr>
              <a:t>Доступность для лиц с ОВЗ: </a:t>
            </a:r>
          </a:p>
          <a:p>
            <a:r>
              <a:rPr lang="ru-RU" sz="1600" dirty="0">
                <a:latin typeface="Nekst" panose="00000500000000000000" pitchFamily="2" charset="-52"/>
              </a:rPr>
              <a:t>Информация о том, обеспечивает ли аудитория удобства для людей с ограниченными возможностями здоровья</a:t>
            </a:r>
          </a:p>
          <a:p>
            <a:r>
              <a:rPr lang="ru-RU" sz="1600" b="1" dirty="0">
                <a:latin typeface="Nekst" panose="00000500000000000000" pitchFamily="2" charset="-52"/>
              </a:rPr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  <a:latin typeface="Nekst" panose="00000500000000000000" pitchFamily="2" charset="-52"/>
              </a:rPr>
              <a:t>Расположение: </a:t>
            </a:r>
          </a:p>
          <a:p>
            <a:r>
              <a:rPr lang="ru-RU" sz="1600" dirty="0">
                <a:latin typeface="Nekst" panose="00000500000000000000" pitchFamily="2" charset="-52"/>
              </a:rPr>
              <a:t>Этаж, корпус, номер на схеме здания для быстрой навигации</a:t>
            </a:r>
          </a:p>
        </p:txBody>
      </p:sp>
    </p:spTree>
    <p:extLst>
      <p:ext uri="{BB962C8B-B14F-4D97-AF65-F5344CB8AC3E}">
        <p14:creationId xmlns:p14="http://schemas.microsoft.com/office/powerpoint/2010/main" val="32316902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Другая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C388D"/>
    </a:accent1>
    <a:accent2>
      <a:srgbClr val="652580"/>
    </a:accent2>
    <a:accent3>
      <a:srgbClr val="9FC53A"/>
    </a:accent3>
    <a:accent4>
      <a:srgbClr val="36CCE8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Другая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C388D"/>
    </a:accent1>
    <a:accent2>
      <a:srgbClr val="652580"/>
    </a:accent2>
    <a:accent3>
      <a:srgbClr val="9FC53A"/>
    </a:accent3>
    <a:accent4>
      <a:srgbClr val="36CCE8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Другая 2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C388D"/>
    </a:accent1>
    <a:accent2>
      <a:srgbClr val="652580"/>
    </a:accent2>
    <a:accent3>
      <a:srgbClr val="9FC53A"/>
    </a:accent3>
    <a:accent4>
      <a:srgbClr val="36CCE8"/>
    </a:accent4>
    <a:accent5>
      <a:srgbClr val="6C8499"/>
    </a:accent5>
    <a:accent6>
      <a:srgbClr val="FFFFFF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Другая 2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C388D"/>
    </a:accent1>
    <a:accent2>
      <a:srgbClr val="652580"/>
    </a:accent2>
    <a:accent3>
      <a:srgbClr val="9FC53A"/>
    </a:accent3>
    <a:accent4>
      <a:srgbClr val="36CCE8"/>
    </a:accent4>
    <a:accent5>
      <a:srgbClr val="6C8499"/>
    </a:accent5>
    <a:accent6>
      <a:srgbClr val="FFFFFF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Другая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C388D"/>
    </a:accent1>
    <a:accent2>
      <a:srgbClr val="652580"/>
    </a:accent2>
    <a:accent3>
      <a:srgbClr val="9FC53A"/>
    </a:accent3>
    <a:accent4>
      <a:srgbClr val="36CCE8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Другая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C388D"/>
    </a:accent1>
    <a:accent2>
      <a:srgbClr val="652580"/>
    </a:accent2>
    <a:accent3>
      <a:srgbClr val="9FC53A"/>
    </a:accent3>
    <a:accent4>
      <a:srgbClr val="36CCE8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Другая 2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C388D"/>
    </a:accent1>
    <a:accent2>
      <a:srgbClr val="652580"/>
    </a:accent2>
    <a:accent3>
      <a:srgbClr val="9FC53A"/>
    </a:accent3>
    <a:accent4>
      <a:srgbClr val="36CCE8"/>
    </a:accent4>
    <a:accent5>
      <a:srgbClr val="6C8499"/>
    </a:accent5>
    <a:accent6>
      <a:srgbClr val="FFFFFF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Другая 2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C388D"/>
    </a:accent1>
    <a:accent2>
      <a:srgbClr val="652580"/>
    </a:accent2>
    <a:accent3>
      <a:srgbClr val="9FC53A"/>
    </a:accent3>
    <a:accent4>
      <a:srgbClr val="36CCE8"/>
    </a:accent4>
    <a:accent5>
      <a:srgbClr val="6C8499"/>
    </a:accent5>
    <a:accent6>
      <a:srgbClr val="FFFFFF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1935</TotalTime>
  <Words>536</Words>
  <Application>Microsoft Office PowerPoint</Application>
  <PresentationFormat>Широкоэкранный</PresentationFormat>
  <Paragraphs>151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Ink Free</vt:lpstr>
      <vt:lpstr>Nekst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Журиков Артём</dc:creator>
  <cp:lastModifiedBy>София Балачкова</cp:lastModifiedBy>
  <cp:revision>72</cp:revision>
  <dcterms:created xsi:type="dcterms:W3CDTF">2023-04-27T22:56:31Z</dcterms:created>
  <dcterms:modified xsi:type="dcterms:W3CDTF">2023-12-14T06:36:52Z</dcterms:modified>
</cp:coreProperties>
</file>